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8"/>
  </p:notesMasterIdLst>
  <p:handoutMasterIdLst>
    <p:handoutMasterId r:id="rId49"/>
  </p:handoutMasterIdLst>
  <p:sldIdLst>
    <p:sldId id="256" r:id="rId2"/>
    <p:sldId id="257" r:id="rId3"/>
    <p:sldId id="258" r:id="rId4"/>
    <p:sldId id="274" r:id="rId5"/>
    <p:sldId id="259" r:id="rId6"/>
    <p:sldId id="260" r:id="rId7"/>
    <p:sldId id="261" r:id="rId8"/>
    <p:sldId id="262" r:id="rId9"/>
    <p:sldId id="263" r:id="rId10"/>
    <p:sldId id="264" r:id="rId11"/>
    <p:sldId id="278" r:id="rId12"/>
    <p:sldId id="279" r:id="rId13"/>
    <p:sldId id="280" r:id="rId14"/>
    <p:sldId id="281" r:id="rId15"/>
    <p:sldId id="308" r:id="rId16"/>
    <p:sldId id="265" r:id="rId17"/>
    <p:sldId id="267" r:id="rId18"/>
    <p:sldId id="269" r:id="rId19"/>
    <p:sldId id="271" r:id="rId20"/>
    <p:sldId id="283" r:id="rId21"/>
    <p:sldId id="272" r:id="rId22"/>
    <p:sldId id="301" r:id="rId23"/>
    <p:sldId id="302" r:id="rId24"/>
    <p:sldId id="303" r:id="rId25"/>
    <p:sldId id="307" r:id="rId26"/>
    <p:sldId id="317" r:id="rId27"/>
    <p:sldId id="277" r:id="rId28"/>
    <p:sldId id="284" r:id="rId29"/>
    <p:sldId id="282" r:id="rId30"/>
    <p:sldId id="311" r:id="rId31"/>
    <p:sldId id="312" r:id="rId32"/>
    <p:sldId id="310" r:id="rId33"/>
    <p:sldId id="275" r:id="rId34"/>
    <p:sldId id="295" r:id="rId35"/>
    <p:sldId id="286" r:id="rId36"/>
    <p:sldId id="287" r:id="rId37"/>
    <p:sldId id="313" r:id="rId38"/>
    <p:sldId id="314" r:id="rId39"/>
    <p:sldId id="300" r:id="rId40"/>
    <p:sldId id="290" r:id="rId41"/>
    <p:sldId id="298" r:id="rId42"/>
    <p:sldId id="299" r:id="rId43"/>
    <p:sldId id="315" r:id="rId44"/>
    <p:sldId id="316" r:id="rId45"/>
    <p:sldId id="296" r:id="rId46"/>
    <p:sldId id="297" r:id="rId47"/>
  </p:sldIdLst>
  <p:sldSz cx="9144000" cy="6858000" type="screen4x3"/>
  <p:notesSz cx="7010400" cy="9296400"/>
  <p:defaultTextStyle>
    <a:defPPr>
      <a:defRPr lang="en-US"/>
    </a:defPPr>
    <a:lvl1pPr algn="l" rtl="0" eaLnBrk="0" fontAlgn="base" hangingPunct="0">
      <a:spcBef>
        <a:spcPct val="0"/>
      </a:spcBef>
      <a:spcAft>
        <a:spcPct val="0"/>
      </a:spcAft>
      <a:defRPr sz="2800" b="1" kern="1200">
        <a:solidFill>
          <a:srgbClr val="F8F8F8"/>
        </a:solidFill>
        <a:latin typeface="Helvetica" panose="020B0604020202020204" pitchFamily="34" charset="0"/>
        <a:ea typeface="+mn-ea"/>
        <a:cs typeface="+mn-cs"/>
      </a:defRPr>
    </a:lvl1pPr>
    <a:lvl2pPr marL="457200" algn="l" rtl="0" eaLnBrk="0" fontAlgn="base" hangingPunct="0">
      <a:spcBef>
        <a:spcPct val="0"/>
      </a:spcBef>
      <a:spcAft>
        <a:spcPct val="0"/>
      </a:spcAft>
      <a:defRPr sz="2800" b="1" kern="1200">
        <a:solidFill>
          <a:srgbClr val="F8F8F8"/>
        </a:solidFill>
        <a:latin typeface="Helvetica" panose="020B0604020202020204" pitchFamily="34" charset="0"/>
        <a:ea typeface="+mn-ea"/>
        <a:cs typeface="+mn-cs"/>
      </a:defRPr>
    </a:lvl2pPr>
    <a:lvl3pPr marL="914400" algn="l" rtl="0" eaLnBrk="0" fontAlgn="base" hangingPunct="0">
      <a:spcBef>
        <a:spcPct val="0"/>
      </a:spcBef>
      <a:spcAft>
        <a:spcPct val="0"/>
      </a:spcAft>
      <a:defRPr sz="2800" b="1" kern="1200">
        <a:solidFill>
          <a:srgbClr val="F8F8F8"/>
        </a:solidFill>
        <a:latin typeface="Helvetica" panose="020B0604020202020204" pitchFamily="34" charset="0"/>
        <a:ea typeface="+mn-ea"/>
        <a:cs typeface="+mn-cs"/>
      </a:defRPr>
    </a:lvl3pPr>
    <a:lvl4pPr marL="1371600" algn="l" rtl="0" eaLnBrk="0" fontAlgn="base" hangingPunct="0">
      <a:spcBef>
        <a:spcPct val="0"/>
      </a:spcBef>
      <a:spcAft>
        <a:spcPct val="0"/>
      </a:spcAft>
      <a:defRPr sz="2800" b="1" kern="1200">
        <a:solidFill>
          <a:srgbClr val="F8F8F8"/>
        </a:solidFill>
        <a:latin typeface="Helvetica" panose="020B0604020202020204" pitchFamily="34" charset="0"/>
        <a:ea typeface="+mn-ea"/>
        <a:cs typeface="+mn-cs"/>
      </a:defRPr>
    </a:lvl4pPr>
    <a:lvl5pPr marL="1828800" algn="l" rtl="0" eaLnBrk="0" fontAlgn="base" hangingPunct="0">
      <a:spcBef>
        <a:spcPct val="0"/>
      </a:spcBef>
      <a:spcAft>
        <a:spcPct val="0"/>
      </a:spcAft>
      <a:defRPr sz="2800" b="1" kern="1200">
        <a:solidFill>
          <a:srgbClr val="F8F8F8"/>
        </a:solidFill>
        <a:latin typeface="Helvetica" panose="020B0604020202020204" pitchFamily="34" charset="0"/>
        <a:ea typeface="+mn-ea"/>
        <a:cs typeface="+mn-cs"/>
      </a:defRPr>
    </a:lvl5pPr>
    <a:lvl6pPr marL="2286000" algn="l" defTabSz="914400" rtl="0" eaLnBrk="1" latinLnBrk="0" hangingPunct="1">
      <a:defRPr sz="2800" b="1" kern="1200">
        <a:solidFill>
          <a:srgbClr val="F8F8F8"/>
        </a:solidFill>
        <a:latin typeface="Helvetica" panose="020B0604020202020204" pitchFamily="34" charset="0"/>
        <a:ea typeface="+mn-ea"/>
        <a:cs typeface="+mn-cs"/>
      </a:defRPr>
    </a:lvl6pPr>
    <a:lvl7pPr marL="2743200" algn="l" defTabSz="914400" rtl="0" eaLnBrk="1" latinLnBrk="0" hangingPunct="1">
      <a:defRPr sz="2800" b="1" kern="1200">
        <a:solidFill>
          <a:srgbClr val="F8F8F8"/>
        </a:solidFill>
        <a:latin typeface="Helvetica" panose="020B0604020202020204" pitchFamily="34" charset="0"/>
        <a:ea typeface="+mn-ea"/>
        <a:cs typeface="+mn-cs"/>
      </a:defRPr>
    </a:lvl7pPr>
    <a:lvl8pPr marL="3200400" algn="l" defTabSz="914400" rtl="0" eaLnBrk="1" latinLnBrk="0" hangingPunct="1">
      <a:defRPr sz="2800" b="1" kern="1200">
        <a:solidFill>
          <a:srgbClr val="F8F8F8"/>
        </a:solidFill>
        <a:latin typeface="Helvetica" panose="020B0604020202020204" pitchFamily="34" charset="0"/>
        <a:ea typeface="+mn-ea"/>
        <a:cs typeface="+mn-cs"/>
      </a:defRPr>
    </a:lvl8pPr>
    <a:lvl9pPr marL="3657600" algn="l" defTabSz="914400" rtl="0" eaLnBrk="1" latinLnBrk="0" hangingPunct="1">
      <a:defRPr sz="2800" b="1" kern="1200">
        <a:solidFill>
          <a:srgbClr val="F8F8F8"/>
        </a:solidFill>
        <a:latin typeface="Helvetica" panose="020B0604020202020204" pitchFamily="34" charset="0"/>
        <a:ea typeface="+mn-ea"/>
        <a:cs typeface="+mn-cs"/>
      </a:defRPr>
    </a:lvl9pPr>
  </p:defaultTextStyle>
  <p:extLst>
    <p:ext uri="{EFAFB233-063F-42B5-8137-9DF3F51BA10A}">
      <p15:sldGuideLst xmlns:p15="http://schemas.microsoft.com/office/powerpoint/2012/main">
        <p15:guide id="1" orient="horz" pos="2256">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57" autoAdjust="0"/>
    <p:restoredTop sz="77377" autoAdjust="0"/>
  </p:normalViewPr>
  <p:slideViewPr>
    <p:cSldViewPr>
      <p:cViewPr varScale="1">
        <p:scale>
          <a:sx n="86" d="100"/>
          <a:sy n="86" d="100"/>
        </p:scale>
        <p:origin x="840" y="84"/>
      </p:cViewPr>
      <p:guideLst>
        <p:guide orient="horz" pos="2256"/>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57" d="100"/>
          <a:sy n="57" d="100"/>
        </p:scale>
        <p:origin x="-1248" y="-104"/>
      </p:cViewPr>
      <p:guideLst>
        <p:guide orient="horz" pos="2928"/>
        <p:guide pos="220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E23208E-0798-4F89-3AB8-53138DE72D9C}"/>
              </a:ext>
            </a:extLst>
          </p:cNvPr>
          <p:cNvSpPr>
            <a:spLocks noGrp="1" noChangeArrowheads="1"/>
          </p:cNvSpPr>
          <p:nvPr>
            <p:ph type="body" sz="quarter" idx="3"/>
          </p:nvPr>
        </p:nvSpPr>
        <p:spPr bwMode="auto">
          <a:xfrm>
            <a:off x="935038" y="4416425"/>
            <a:ext cx="5140325" cy="4181475"/>
          </a:xfrm>
          <a:prstGeom prst="rect">
            <a:avLst/>
          </a:prstGeom>
          <a:noFill/>
          <a:ln>
            <a:noFill/>
          </a:ln>
          <a:effectLst/>
        </p:spPr>
        <p:txBody>
          <a:bodyPr vert="horz" wrap="square" lIns="92194" tIns="45288" rIns="92194" bIns="4528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5" name="Rectangle 3">
            <a:extLst>
              <a:ext uri="{FF2B5EF4-FFF2-40B4-BE49-F238E27FC236}">
                <a16:creationId xmlns:a16="http://schemas.microsoft.com/office/drawing/2014/main" id="{D273A87C-30A1-E23C-89EF-D36079330C5A}"/>
              </a:ext>
            </a:extLst>
          </p:cNvPr>
          <p:cNvSpPr>
            <a:spLocks noChangeArrowheads="1" noTextEdit="1"/>
          </p:cNvSpPr>
          <p:nvPr>
            <p:ph type="sldImg" idx="2"/>
          </p:nvPr>
        </p:nvSpPr>
        <p:spPr bwMode="auto">
          <a:xfrm>
            <a:off x="1179513" y="698500"/>
            <a:ext cx="4648200" cy="34861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84"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84"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84"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84"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8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view of the Luquillo Mountains prior to Hurricane Maria</a:t>
            </a:r>
          </a:p>
        </p:txBody>
      </p:sp>
      <p:sp>
        <p:nvSpPr>
          <p:cNvPr id="4" name="Slide Number Placeholder 3"/>
          <p:cNvSpPr>
            <a:spLocks noGrp="1"/>
          </p:cNvSpPr>
          <p:nvPr>
            <p:ph type="sldNum" sz="quarter" idx="10"/>
          </p:nvPr>
        </p:nvSpPr>
        <p:spPr/>
        <p:txBody>
          <a:bodyPr/>
          <a:lstStyle/>
          <a:p>
            <a:fld id="{569B02AD-4724-42A0-B610-E58B6952C6C5}" type="slidenum">
              <a:rPr lang="en-US" smtClean="0"/>
              <a:t>1</a:t>
            </a:fld>
            <a:endParaRPr lang="en-US"/>
          </a:p>
        </p:txBody>
      </p:sp>
    </p:spTree>
    <p:extLst>
      <p:ext uri="{BB962C8B-B14F-4D97-AF65-F5344CB8AC3E}">
        <p14:creationId xmlns:p14="http://schemas.microsoft.com/office/powerpoint/2010/main" val="780671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rains sometimes.  We’ll be there during the wet</a:t>
            </a:r>
            <a:r>
              <a:rPr lang="en-US" baseline="0" dirty="0"/>
              <a:t> season, so it will probably be raining a lot of sometimes.</a:t>
            </a:r>
            <a:endParaRPr lang="en-US" dirty="0"/>
          </a:p>
        </p:txBody>
      </p:sp>
      <p:sp>
        <p:nvSpPr>
          <p:cNvPr id="4" name="Slide Number Placeholder 3"/>
          <p:cNvSpPr>
            <a:spLocks noGrp="1"/>
          </p:cNvSpPr>
          <p:nvPr>
            <p:ph type="sldNum" sz="quarter" idx="10"/>
          </p:nvPr>
        </p:nvSpPr>
        <p:spPr/>
        <p:txBody>
          <a:bodyPr/>
          <a:lstStyle/>
          <a:p>
            <a:fld id="{569B02AD-4724-42A0-B610-E58B6952C6C5}" type="slidenum">
              <a:rPr lang="en-US" smtClean="0"/>
              <a:t>11</a:t>
            </a:fld>
            <a:endParaRPr lang="en-US"/>
          </a:p>
        </p:txBody>
      </p:sp>
    </p:spTree>
    <p:extLst>
      <p:ext uri="{BB962C8B-B14F-4D97-AF65-F5344CB8AC3E}">
        <p14:creationId xmlns:p14="http://schemas.microsoft.com/office/powerpoint/2010/main" val="769343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it doesn’t rain all of the time.</a:t>
            </a:r>
          </a:p>
        </p:txBody>
      </p:sp>
      <p:sp>
        <p:nvSpPr>
          <p:cNvPr id="4" name="Slide Number Placeholder 3"/>
          <p:cNvSpPr>
            <a:spLocks noGrp="1"/>
          </p:cNvSpPr>
          <p:nvPr>
            <p:ph type="sldNum" sz="quarter" idx="10"/>
          </p:nvPr>
        </p:nvSpPr>
        <p:spPr/>
        <p:txBody>
          <a:bodyPr/>
          <a:lstStyle/>
          <a:p>
            <a:fld id="{569B02AD-4724-42A0-B610-E58B6952C6C5}" type="slidenum">
              <a:rPr lang="en-US" smtClean="0"/>
              <a:t>15</a:t>
            </a:fld>
            <a:endParaRPr lang="en-US"/>
          </a:p>
        </p:txBody>
      </p:sp>
    </p:spTree>
    <p:extLst>
      <p:ext uri="{BB962C8B-B14F-4D97-AF65-F5344CB8AC3E}">
        <p14:creationId xmlns:p14="http://schemas.microsoft.com/office/powerpoint/2010/main" val="2620088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Suspension bridge over</a:t>
            </a:r>
            <a:r>
              <a:rPr lang="en-US" baseline="0" dirty="0"/>
              <a:t> a stream on the way to the field sites.  Again, we work at night so most of the time all you see is what is illuminated with your headlamp.</a:t>
            </a:r>
            <a:endParaRPr lang="en-US" dirty="0"/>
          </a:p>
        </p:txBody>
      </p:sp>
      <p:sp>
        <p:nvSpPr>
          <p:cNvPr id="4" name="Slide Number Placeholder 3"/>
          <p:cNvSpPr>
            <a:spLocks noGrp="1"/>
          </p:cNvSpPr>
          <p:nvPr>
            <p:ph type="sldNum" sz="quarter" idx="10"/>
          </p:nvPr>
        </p:nvSpPr>
        <p:spPr/>
        <p:txBody>
          <a:bodyPr/>
          <a:lstStyle/>
          <a:p>
            <a:fld id="{569B02AD-4724-42A0-B610-E58B6952C6C5}" type="slidenum">
              <a:rPr lang="en-US" smtClean="0"/>
              <a:t>17</a:t>
            </a:fld>
            <a:endParaRPr lang="en-US"/>
          </a:p>
        </p:txBody>
      </p:sp>
    </p:spTree>
    <p:extLst>
      <p:ext uri="{BB962C8B-B14F-4D97-AF65-F5344CB8AC3E}">
        <p14:creationId xmlns:p14="http://schemas.microsoft.com/office/powerpoint/2010/main" val="232712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View of the Sonadora, looking uphill, from the suspension bridge.</a:t>
            </a:r>
          </a:p>
        </p:txBody>
      </p:sp>
      <p:sp>
        <p:nvSpPr>
          <p:cNvPr id="4" name="Slide Number Placeholder 3"/>
          <p:cNvSpPr>
            <a:spLocks noGrp="1"/>
          </p:cNvSpPr>
          <p:nvPr>
            <p:ph type="sldNum" sz="quarter" idx="5"/>
          </p:nvPr>
        </p:nvSpPr>
        <p:spPr/>
        <p:txBody>
          <a:bodyPr/>
          <a:lstStyle/>
          <a:p>
            <a:fld id="{569B02AD-4724-42A0-B610-E58B6952C6C5}" type="slidenum">
              <a:rPr lang="en-US" smtClean="0"/>
              <a:t>18</a:t>
            </a:fld>
            <a:endParaRPr lang="en-US"/>
          </a:p>
        </p:txBody>
      </p:sp>
    </p:spTree>
    <p:extLst>
      <p:ext uri="{BB962C8B-B14F-4D97-AF65-F5344CB8AC3E}">
        <p14:creationId xmlns:p14="http://schemas.microsoft.com/office/powerpoint/2010/main" val="3400638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get wet…and muddy.  But under the forest canopy, it can rain quite a bit before you actually feel any of it making its way down to you. [Note: this is less true since Hurricane Maria as the canopy has not fully re-grown, yet.]</a:t>
            </a:r>
          </a:p>
        </p:txBody>
      </p:sp>
      <p:sp>
        <p:nvSpPr>
          <p:cNvPr id="4" name="Slide Number Placeholder 3"/>
          <p:cNvSpPr>
            <a:spLocks noGrp="1"/>
          </p:cNvSpPr>
          <p:nvPr>
            <p:ph type="sldNum" sz="quarter" idx="10"/>
          </p:nvPr>
        </p:nvSpPr>
        <p:spPr/>
        <p:txBody>
          <a:bodyPr/>
          <a:lstStyle/>
          <a:p>
            <a:fld id="{569B02AD-4724-42A0-B610-E58B6952C6C5}" type="slidenum">
              <a:rPr lang="en-US" smtClean="0"/>
              <a:t>19</a:t>
            </a:fld>
            <a:endParaRPr lang="en-US"/>
          </a:p>
        </p:txBody>
      </p:sp>
    </p:spTree>
    <p:extLst>
      <p:ext uri="{BB962C8B-B14F-4D97-AF65-F5344CB8AC3E}">
        <p14:creationId xmlns:p14="http://schemas.microsoft.com/office/powerpoint/2010/main" val="3602528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forest is pretty safe.  The most dangerous thing is falling or slipping on rocks.  No big animals or poisonous beasts….except for </a:t>
            </a:r>
            <a:r>
              <a:rPr lang="en-US" baseline="0" dirty="0" err="1"/>
              <a:t>chupa</a:t>
            </a:r>
            <a:r>
              <a:rPr lang="en-US" baseline="0" dirty="0"/>
              <a:t> </a:t>
            </a:r>
            <a:r>
              <a:rPr lang="en-US" baseline="0" dirty="0" err="1"/>
              <a:t>cabras</a:t>
            </a:r>
            <a:r>
              <a:rPr lang="en-US" baseline="0" dirty="0"/>
              <a:t>.</a:t>
            </a:r>
          </a:p>
          <a:p>
            <a:endParaRPr lang="en-US" baseline="0" dirty="0"/>
          </a:p>
          <a:p>
            <a:r>
              <a:rPr lang="en-US" baseline="0" dirty="0"/>
              <a:t>Note: the forest understory is not this open now, but it is improving every year.</a:t>
            </a:r>
            <a:endParaRPr lang="en-US" dirty="0"/>
          </a:p>
        </p:txBody>
      </p:sp>
      <p:sp>
        <p:nvSpPr>
          <p:cNvPr id="4" name="Slide Number Placeholder 3"/>
          <p:cNvSpPr>
            <a:spLocks noGrp="1"/>
          </p:cNvSpPr>
          <p:nvPr>
            <p:ph type="sldNum" sz="quarter" idx="10"/>
          </p:nvPr>
        </p:nvSpPr>
        <p:spPr/>
        <p:txBody>
          <a:bodyPr/>
          <a:lstStyle/>
          <a:p>
            <a:fld id="{569B02AD-4724-42A0-B610-E58B6952C6C5}" type="slidenum">
              <a:rPr lang="en-US" smtClean="0"/>
              <a:t>21</a:t>
            </a:fld>
            <a:endParaRPr lang="en-US"/>
          </a:p>
        </p:txBody>
      </p:sp>
    </p:spTree>
    <p:extLst>
      <p:ext uri="{BB962C8B-B14F-4D97-AF65-F5344CB8AC3E}">
        <p14:creationId xmlns:p14="http://schemas.microsoft.com/office/powerpoint/2010/main" val="3034330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field Hurricane Maria killed most mature trees in the forest.</a:t>
            </a:r>
          </a:p>
        </p:txBody>
      </p:sp>
      <p:sp>
        <p:nvSpPr>
          <p:cNvPr id="4" name="Slide Number Placeholder 3"/>
          <p:cNvSpPr>
            <a:spLocks noGrp="1"/>
          </p:cNvSpPr>
          <p:nvPr>
            <p:ph type="sldNum" sz="quarter" idx="10"/>
          </p:nvPr>
        </p:nvSpPr>
        <p:spPr/>
        <p:txBody>
          <a:bodyPr/>
          <a:lstStyle/>
          <a:p>
            <a:fld id="{569B02AD-4724-42A0-B610-E58B6952C6C5}" type="slidenum">
              <a:rPr lang="en-US" smtClean="0"/>
              <a:t>22</a:t>
            </a:fld>
            <a:endParaRPr lang="en-US"/>
          </a:p>
        </p:txBody>
      </p:sp>
    </p:spTree>
    <p:extLst>
      <p:ext uri="{BB962C8B-B14F-4D97-AF65-F5344CB8AC3E}">
        <p14:creationId xmlns:p14="http://schemas.microsoft.com/office/powerpoint/2010/main" val="1337037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field station did take some damage during Hurricane Maria.</a:t>
            </a:r>
          </a:p>
        </p:txBody>
      </p:sp>
      <p:sp>
        <p:nvSpPr>
          <p:cNvPr id="4" name="Slide Number Placeholder 3"/>
          <p:cNvSpPr>
            <a:spLocks noGrp="1"/>
          </p:cNvSpPr>
          <p:nvPr>
            <p:ph type="sldNum" sz="quarter" idx="10"/>
          </p:nvPr>
        </p:nvSpPr>
        <p:spPr/>
        <p:txBody>
          <a:bodyPr/>
          <a:lstStyle/>
          <a:p>
            <a:fld id="{569B02AD-4724-42A0-B610-E58B6952C6C5}" type="slidenum">
              <a:rPr lang="en-US" smtClean="0"/>
              <a:t>23</a:t>
            </a:fld>
            <a:endParaRPr lang="en-US"/>
          </a:p>
        </p:txBody>
      </p:sp>
    </p:spTree>
    <p:extLst>
      <p:ext uri="{BB962C8B-B14F-4D97-AF65-F5344CB8AC3E}">
        <p14:creationId xmlns:p14="http://schemas.microsoft.com/office/powerpoint/2010/main" val="1930060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building had its tin roof torn off, so it flooded.  The roof has been replaced and it may be ready for use again this summer.</a:t>
            </a:r>
          </a:p>
        </p:txBody>
      </p:sp>
      <p:sp>
        <p:nvSpPr>
          <p:cNvPr id="4" name="Slide Number Placeholder 3"/>
          <p:cNvSpPr>
            <a:spLocks noGrp="1"/>
          </p:cNvSpPr>
          <p:nvPr>
            <p:ph type="sldNum" sz="quarter" idx="10"/>
          </p:nvPr>
        </p:nvSpPr>
        <p:spPr/>
        <p:txBody>
          <a:bodyPr/>
          <a:lstStyle/>
          <a:p>
            <a:fld id="{569B02AD-4724-42A0-B610-E58B6952C6C5}" type="slidenum">
              <a:rPr lang="en-US" smtClean="0"/>
              <a:t>24</a:t>
            </a:fld>
            <a:endParaRPr lang="en-US"/>
          </a:p>
        </p:txBody>
      </p:sp>
    </p:spTree>
    <p:extLst>
      <p:ext uri="{BB962C8B-B14F-4D97-AF65-F5344CB8AC3E}">
        <p14:creationId xmlns:p14="http://schemas.microsoft.com/office/powerpoint/2010/main" val="36262034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View from one of the research labs.</a:t>
            </a:r>
          </a:p>
        </p:txBody>
      </p:sp>
      <p:sp>
        <p:nvSpPr>
          <p:cNvPr id="4" name="Slide Number Placeholder 3"/>
          <p:cNvSpPr>
            <a:spLocks noGrp="1"/>
          </p:cNvSpPr>
          <p:nvPr>
            <p:ph type="sldNum" sz="quarter" idx="10"/>
          </p:nvPr>
        </p:nvSpPr>
        <p:spPr/>
        <p:txBody>
          <a:bodyPr/>
          <a:lstStyle/>
          <a:p>
            <a:fld id="{569B02AD-4724-42A0-B610-E58B6952C6C5}" type="slidenum">
              <a:rPr lang="en-US" smtClean="0"/>
              <a:t>25</a:t>
            </a:fld>
            <a:endParaRPr lang="en-US"/>
          </a:p>
        </p:txBody>
      </p:sp>
    </p:spTree>
    <p:extLst>
      <p:ext uri="{BB962C8B-B14F-4D97-AF65-F5344CB8AC3E}">
        <p14:creationId xmlns:p14="http://schemas.microsoft.com/office/powerpoint/2010/main" val="1097887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typical view along the road up to the field station, most of this foliage is bamboo</a:t>
            </a:r>
          </a:p>
        </p:txBody>
      </p:sp>
      <p:sp>
        <p:nvSpPr>
          <p:cNvPr id="4" name="Slide Number Placeholder 3"/>
          <p:cNvSpPr>
            <a:spLocks noGrp="1"/>
          </p:cNvSpPr>
          <p:nvPr>
            <p:ph type="sldNum" sz="quarter" idx="5"/>
          </p:nvPr>
        </p:nvSpPr>
        <p:spPr/>
        <p:txBody>
          <a:bodyPr/>
          <a:lstStyle/>
          <a:p>
            <a:fld id="{569B02AD-4724-42A0-B610-E58B6952C6C5}" type="slidenum">
              <a:rPr lang="en-US" smtClean="0"/>
              <a:t>2</a:t>
            </a:fld>
            <a:endParaRPr lang="en-US"/>
          </a:p>
        </p:txBody>
      </p:sp>
    </p:spTree>
    <p:extLst>
      <p:ext uri="{BB962C8B-B14F-4D97-AF65-F5344CB8AC3E}">
        <p14:creationId xmlns:p14="http://schemas.microsoft.com/office/powerpoint/2010/main" val="39164738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forest during summer of 2022</a:t>
            </a:r>
          </a:p>
        </p:txBody>
      </p:sp>
      <p:sp>
        <p:nvSpPr>
          <p:cNvPr id="4" name="Slide Number Placeholder 3"/>
          <p:cNvSpPr>
            <a:spLocks noGrp="1"/>
          </p:cNvSpPr>
          <p:nvPr>
            <p:ph type="sldNum" sz="quarter" idx="10"/>
          </p:nvPr>
        </p:nvSpPr>
        <p:spPr/>
        <p:txBody>
          <a:bodyPr/>
          <a:lstStyle/>
          <a:p>
            <a:fld id="{569B02AD-4724-42A0-B610-E58B6952C6C5}" type="slidenum">
              <a:rPr lang="en-US" smtClean="0"/>
              <a:t>26</a:t>
            </a:fld>
            <a:endParaRPr lang="en-US"/>
          </a:p>
        </p:txBody>
      </p:sp>
    </p:spTree>
    <p:extLst>
      <p:ext uri="{BB962C8B-B14F-4D97-AF65-F5344CB8AC3E}">
        <p14:creationId xmlns:p14="http://schemas.microsoft.com/office/powerpoint/2010/main" val="22246941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Night</a:t>
            </a:r>
            <a:r>
              <a:rPr lang="en-US" baseline="0" dirty="0"/>
              <a:t> work lasts anywhere from 5-9 hours depending on what we are doing, so we have to carry water, snacks, and extra batteries as well as the necessary equipment to do the work.</a:t>
            </a:r>
            <a:endParaRPr lang="en-US" dirty="0"/>
          </a:p>
        </p:txBody>
      </p:sp>
      <p:sp>
        <p:nvSpPr>
          <p:cNvPr id="4" name="Slide Number Placeholder 3"/>
          <p:cNvSpPr>
            <a:spLocks noGrp="1"/>
          </p:cNvSpPr>
          <p:nvPr>
            <p:ph type="sldNum" sz="quarter" idx="10"/>
          </p:nvPr>
        </p:nvSpPr>
        <p:spPr/>
        <p:txBody>
          <a:bodyPr/>
          <a:lstStyle/>
          <a:p>
            <a:fld id="{569B02AD-4724-42A0-B610-E58B6952C6C5}" type="slidenum">
              <a:rPr lang="en-US" smtClean="0"/>
              <a:t>28</a:t>
            </a:fld>
            <a:endParaRPr lang="en-US"/>
          </a:p>
        </p:txBody>
      </p:sp>
    </p:spTree>
    <p:extLst>
      <p:ext uri="{BB962C8B-B14F-4D97-AF65-F5344CB8AC3E}">
        <p14:creationId xmlns:p14="http://schemas.microsoft.com/office/powerpoint/2010/main" val="17497568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Surveying a point for gastropods and walking sticks.</a:t>
            </a:r>
          </a:p>
        </p:txBody>
      </p:sp>
    </p:spTree>
    <p:extLst>
      <p:ext uri="{BB962C8B-B14F-4D97-AF65-F5344CB8AC3E}">
        <p14:creationId xmlns:p14="http://schemas.microsoft.com/office/powerpoint/2010/main" val="7360934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point surveys, marking snails.</a:t>
            </a:r>
          </a:p>
        </p:txBody>
      </p:sp>
      <p:sp>
        <p:nvSpPr>
          <p:cNvPr id="4" name="Slide Number Placeholder 3"/>
          <p:cNvSpPr>
            <a:spLocks noGrp="1"/>
          </p:cNvSpPr>
          <p:nvPr>
            <p:ph type="sldNum" sz="quarter" idx="10"/>
          </p:nvPr>
        </p:nvSpPr>
        <p:spPr/>
        <p:txBody>
          <a:bodyPr/>
          <a:lstStyle/>
          <a:p>
            <a:fld id="{569B02AD-4724-42A0-B610-E58B6952C6C5}" type="slidenum">
              <a:rPr lang="en-US" smtClean="0"/>
              <a:t>30</a:t>
            </a:fld>
            <a:endParaRPr lang="en-US"/>
          </a:p>
        </p:txBody>
      </p:sp>
    </p:spTree>
    <p:extLst>
      <p:ext uri="{BB962C8B-B14F-4D97-AF65-F5344CB8AC3E}">
        <p14:creationId xmlns:p14="http://schemas.microsoft.com/office/powerpoint/2010/main" val="37652307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we find A LOT of snails, measuring and marking individuals of the two most abundant species.</a:t>
            </a:r>
          </a:p>
        </p:txBody>
      </p:sp>
      <p:sp>
        <p:nvSpPr>
          <p:cNvPr id="4" name="Slide Number Placeholder 3"/>
          <p:cNvSpPr>
            <a:spLocks noGrp="1"/>
          </p:cNvSpPr>
          <p:nvPr>
            <p:ph type="sldNum" sz="quarter" idx="10"/>
          </p:nvPr>
        </p:nvSpPr>
        <p:spPr/>
        <p:txBody>
          <a:bodyPr/>
          <a:lstStyle/>
          <a:p>
            <a:fld id="{569B02AD-4724-42A0-B610-E58B6952C6C5}" type="slidenum">
              <a:rPr lang="en-US" smtClean="0"/>
              <a:t>31</a:t>
            </a:fld>
            <a:endParaRPr lang="en-US"/>
          </a:p>
        </p:txBody>
      </p:sp>
    </p:spTree>
    <p:extLst>
      <p:ext uri="{BB962C8B-B14F-4D97-AF65-F5344CB8AC3E}">
        <p14:creationId xmlns:p14="http://schemas.microsoft.com/office/powerpoint/2010/main" val="1100484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there are lot of snails.</a:t>
            </a:r>
          </a:p>
        </p:txBody>
      </p:sp>
      <p:sp>
        <p:nvSpPr>
          <p:cNvPr id="4" name="Slide Number Placeholder 3"/>
          <p:cNvSpPr>
            <a:spLocks noGrp="1"/>
          </p:cNvSpPr>
          <p:nvPr>
            <p:ph type="sldNum" sz="quarter" idx="10"/>
          </p:nvPr>
        </p:nvSpPr>
        <p:spPr/>
        <p:txBody>
          <a:bodyPr/>
          <a:lstStyle/>
          <a:p>
            <a:fld id="{569B02AD-4724-42A0-B610-E58B6952C6C5}" type="slidenum">
              <a:rPr lang="en-US" smtClean="0"/>
              <a:t>32</a:t>
            </a:fld>
            <a:endParaRPr lang="en-US"/>
          </a:p>
        </p:txBody>
      </p:sp>
    </p:spTree>
    <p:extLst>
      <p:ext uri="{BB962C8B-B14F-4D97-AF65-F5344CB8AC3E}">
        <p14:creationId xmlns:p14="http://schemas.microsoft.com/office/powerpoint/2010/main" val="21828923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Snails are not always as patient as they would seem. We count and measure walking sticks, but try to not remove them from the plants they are on.</a:t>
            </a:r>
          </a:p>
        </p:txBody>
      </p:sp>
      <p:sp>
        <p:nvSpPr>
          <p:cNvPr id="4" name="Slide Number Placeholder 3"/>
          <p:cNvSpPr>
            <a:spLocks noGrp="1"/>
          </p:cNvSpPr>
          <p:nvPr>
            <p:ph type="sldNum" sz="quarter" idx="10"/>
          </p:nvPr>
        </p:nvSpPr>
        <p:spPr/>
        <p:txBody>
          <a:bodyPr/>
          <a:lstStyle/>
          <a:p>
            <a:fld id="{569B02AD-4724-42A0-B610-E58B6952C6C5}" type="slidenum">
              <a:rPr lang="en-US" smtClean="0"/>
              <a:t>33</a:t>
            </a:fld>
            <a:endParaRPr lang="en-US"/>
          </a:p>
        </p:txBody>
      </p:sp>
    </p:spTree>
    <p:extLst>
      <p:ext uri="{BB962C8B-B14F-4D97-AF65-F5344CB8AC3E}">
        <p14:creationId xmlns:p14="http://schemas.microsoft.com/office/powerpoint/2010/main" val="3949704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learn to identify</a:t>
            </a:r>
            <a:r>
              <a:rPr lang="en-US" baseline="0" dirty="0"/>
              <a:t> all of these and many more kinds of gastropods.</a:t>
            </a:r>
            <a:endParaRPr lang="en-US" dirty="0"/>
          </a:p>
        </p:txBody>
      </p:sp>
      <p:sp>
        <p:nvSpPr>
          <p:cNvPr id="4" name="Slide Number Placeholder 3"/>
          <p:cNvSpPr>
            <a:spLocks noGrp="1"/>
          </p:cNvSpPr>
          <p:nvPr>
            <p:ph type="sldNum" sz="quarter" idx="10"/>
          </p:nvPr>
        </p:nvSpPr>
        <p:spPr/>
        <p:txBody>
          <a:bodyPr/>
          <a:lstStyle/>
          <a:p>
            <a:fld id="{569B02AD-4724-42A0-B610-E58B6952C6C5}" type="slidenum">
              <a:rPr lang="en-US" smtClean="0"/>
              <a:t>35</a:t>
            </a:fld>
            <a:endParaRPr lang="en-US"/>
          </a:p>
        </p:txBody>
      </p:sp>
    </p:spTree>
    <p:extLst>
      <p:ext uri="{BB962C8B-B14F-4D97-AF65-F5344CB8AC3E}">
        <p14:creationId xmlns:p14="http://schemas.microsoft.com/office/powerpoint/2010/main" val="621997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tarantulas in the forest, some are blue. There are also Puerto Rican Boas, which are small for boas. [This is a video if you want to play it.]</a:t>
            </a:r>
          </a:p>
        </p:txBody>
      </p:sp>
      <p:sp>
        <p:nvSpPr>
          <p:cNvPr id="4" name="Slide Number Placeholder 3"/>
          <p:cNvSpPr>
            <a:spLocks noGrp="1"/>
          </p:cNvSpPr>
          <p:nvPr>
            <p:ph type="sldNum" sz="quarter" idx="10"/>
          </p:nvPr>
        </p:nvSpPr>
        <p:spPr/>
        <p:txBody>
          <a:bodyPr/>
          <a:lstStyle/>
          <a:p>
            <a:fld id="{569B02AD-4724-42A0-B610-E58B6952C6C5}" type="slidenum">
              <a:rPr lang="en-US" smtClean="0"/>
              <a:t>36</a:t>
            </a:fld>
            <a:endParaRPr lang="en-US"/>
          </a:p>
        </p:txBody>
      </p:sp>
    </p:spTree>
    <p:extLst>
      <p:ext uri="{BB962C8B-B14F-4D97-AF65-F5344CB8AC3E}">
        <p14:creationId xmlns:p14="http://schemas.microsoft.com/office/powerpoint/2010/main" val="18283715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also tailless whipscorpions and “real” scorpions. The one on the right is a video.</a:t>
            </a:r>
          </a:p>
        </p:txBody>
      </p:sp>
      <p:sp>
        <p:nvSpPr>
          <p:cNvPr id="4" name="Slide Number Placeholder 3"/>
          <p:cNvSpPr>
            <a:spLocks noGrp="1"/>
          </p:cNvSpPr>
          <p:nvPr>
            <p:ph type="sldNum" sz="quarter" idx="10"/>
          </p:nvPr>
        </p:nvSpPr>
        <p:spPr/>
        <p:txBody>
          <a:bodyPr/>
          <a:lstStyle/>
          <a:p>
            <a:fld id="{569B02AD-4724-42A0-B610-E58B6952C6C5}" type="slidenum">
              <a:rPr lang="en-US" smtClean="0"/>
              <a:t>37</a:t>
            </a:fld>
            <a:endParaRPr lang="en-US"/>
          </a:p>
        </p:txBody>
      </p:sp>
    </p:spTree>
    <p:extLst>
      <p:ext uri="{BB962C8B-B14F-4D97-AF65-F5344CB8AC3E}">
        <p14:creationId xmlns:p14="http://schemas.microsoft.com/office/powerpoint/2010/main" val="3432580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Bridge over a mountain stream near the field station</a:t>
            </a:r>
          </a:p>
        </p:txBody>
      </p:sp>
      <p:sp>
        <p:nvSpPr>
          <p:cNvPr id="4" name="Slide Number Placeholder 3"/>
          <p:cNvSpPr>
            <a:spLocks noGrp="1"/>
          </p:cNvSpPr>
          <p:nvPr>
            <p:ph type="sldNum" sz="quarter" idx="5"/>
          </p:nvPr>
        </p:nvSpPr>
        <p:spPr/>
        <p:txBody>
          <a:bodyPr/>
          <a:lstStyle/>
          <a:p>
            <a:fld id="{569B02AD-4724-42A0-B610-E58B6952C6C5}" type="slidenum">
              <a:rPr lang="en-US" smtClean="0"/>
              <a:t>3</a:t>
            </a:fld>
            <a:endParaRPr lang="en-US"/>
          </a:p>
        </p:txBody>
      </p:sp>
    </p:spTree>
    <p:extLst>
      <p:ext uri="{BB962C8B-B14F-4D97-AF65-F5344CB8AC3E}">
        <p14:creationId xmlns:p14="http://schemas.microsoft.com/office/powerpoint/2010/main" val="27099516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forest is full of coquí at night like the from on the left (this is also a video) and there are some large “shrimp” in the streams that can grow up to a foot long.</a:t>
            </a:r>
          </a:p>
        </p:txBody>
      </p:sp>
      <p:sp>
        <p:nvSpPr>
          <p:cNvPr id="4" name="Slide Number Placeholder 3"/>
          <p:cNvSpPr>
            <a:spLocks noGrp="1"/>
          </p:cNvSpPr>
          <p:nvPr>
            <p:ph type="sldNum" sz="quarter" idx="10"/>
          </p:nvPr>
        </p:nvSpPr>
        <p:spPr/>
        <p:txBody>
          <a:bodyPr/>
          <a:lstStyle/>
          <a:p>
            <a:fld id="{569B02AD-4724-42A0-B610-E58B6952C6C5}" type="slidenum">
              <a:rPr lang="en-US" smtClean="0"/>
              <a:t>38</a:t>
            </a:fld>
            <a:endParaRPr lang="en-US"/>
          </a:p>
        </p:txBody>
      </p:sp>
    </p:spTree>
    <p:extLst>
      <p:ext uri="{BB962C8B-B14F-4D97-AF65-F5344CB8AC3E}">
        <p14:creationId xmlns:p14="http://schemas.microsoft.com/office/powerpoint/2010/main" val="28124208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sleeping</a:t>
            </a:r>
            <a:r>
              <a:rPr lang="en-US" baseline="0" dirty="0"/>
              <a:t> anoles, too. This is a large Anolis cuvieri.</a:t>
            </a:r>
            <a:endParaRPr lang="en-US" dirty="0"/>
          </a:p>
        </p:txBody>
      </p:sp>
      <p:sp>
        <p:nvSpPr>
          <p:cNvPr id="4" name="Slide Number Placeholder 3"/>
          <p:cNvSpPr>
            <a:spLocks noGrp="1"/>
          </p:cNvSpPr>
          <p:nvPr>
            <p:ph type="sldNum" sz="quarter" idx="10"/>
          </p:nvPr>
        </p:nvSpPr>
        <p:spPr/>
        <p:txBody>
          <a:bodyPr/>
          <a:lstStyle/>
          <a:p>
            <a:fld id="{569B02AD-4724-42A0-B610-E58B6952C6C5}" type="slidenum">
              <a:rPr lang="en-US" smtClean="0"/>
              <a:t>39</a:t>
            </a:fld>
            <a:endParaRPr lang="en-US"/>
          </a:p>
        </p:txBody>
      </p:sp>
    </p:spTree>
    <p:extLst>
      <p:ext uri="{BB962C8B-B14F-4D97-AF65-F5344CB8AC3E}">
        <p14:creationId xmlns:p14="http://schemas.microsoft.com/office/powerpoint/2010/main" val="1591680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lot of tailless </a:t>
            </a:r>
            <a:r>
              <a:rPr lang="en-US" dirty="0" err="1"/>
              <a:t>whipscorpions</a:t>
            </a:r>
            <a:r>
              <a:rPr lang="en-US" dirty="0"/>
              <a:t>, which are harmless unless you are a</a:t>
            </a:r>
            <a:r>
              <a:rPr lang="en-US" baseline="0" dirty="0"/>
              <a:t> small animal.</a:t>
            </a:r>
            <a:endParaRPr lang="en-US" dirty="0"/>
          </a:p>
        </p:txBody>
      </p:sp>
      <p:sp>
        <p:nvSpPr>
          <p:cNvPr id="4" name="Slide Number Placeholder 3"/>
          <p:cNvSpPr>
            <a:spLocks noGrp="1"/>
          </p:cNvSpPr>
          <p:nvPr>
            <p:ph type="sldNum" sz="quarter" idx="10"/>
          </p:nvPr>
        </p:nvSpPr>
        <p:spPr/>
        <p:txBody>
          <a:bodyPr/>
          <a:lstStyle/>
          <a:p>
            <a:fld id="{569B02AD-4724-42A0-B610-E58B6952C6C5}" type="slidenum">
              <a:rPr lang="en-US" smtClean="0"/>
              <a:t>40</a:t>
            </a:fld>
            <a:endParaRPr lang="en-US"/>
          </a:p>
        </p:txBody>
      </p:sp>
    </p:spTree>
    <p:extLst>
      <p:ext uri="{BB962C8B-B14F-4D97-AF65-F5344CB8AC3E}">
        <p14:creationId xmlns:p14="http://schemas.microsoft.com/office/powerpoint/2010/main" val="34091842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Puero</a:t>
            </a:r>
            <a:r>
              <a:rPr lang="en-US" baseline="0" dirty="0"/>
              <a:t> Rican boa can be found at Luquillo.  It was once thought to be rare and is listed as endangered, but over the last few decades people have realized that it is quite common, it just spends nearly all of its time in the forest canopy.  Now that the forest canopy is largely gone, we see boas during our night work quite often.</a:t>
            </a:r>
            <a:endParaRPr lang="en-US" dirty="0"/>
          </a:p>
        </p:txBody>
      </p:sp>
      <p:sp>
        <p:nvSpPr>
          <p:cNvPr id="4" name="Slide Number Placeholder 3"/>
          <p:cNvSpPr>
            <a:spLocks noGrp="1"/>
          </p:cNvSpPr>
          <p:nvPr>
            <p:ph type="sldNum" sz="quarter" idx="10"/>
          </p:nvPr>
        </p:nvSpPr>
        <p:spPr/>
        <p:txBody>
          <a:bodyPr/>
          <a:lstStyle/>
          <a:p>
            <a:fld id="{569B02AD-4724-42A0-B610-E58B6952C6C5}" type="slidenum">
              <a:rPr lang="en-US" smtClean="0"/>
              <a:t>41</a:t>
            </a:fld>
            <a:endParaRPr lang="en-US"/>
          </a:p>
        </p:txBody>
      </p:sp>
    </p:spTree>
    <p:extLst>
      <p:ext uri="{BB962C8B-B14F-4D97-AF65-F5344CB8AC3E}">
        <p14:creationId xmlns:p14="http://schemas.microsoft.com/office/powerpoint/2010/main" val="24886860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9B02AD-4724-42A0-B610-E58B6952C6C5}" type="slidenum">
              <a:rPr lang="en-US" smtClean="0"/>
              <a:t>42</a:t>
            </a:fld>
            <a:endParaRPr lang="en-US"/>
          </a:p>
        </p:txBody>
      </p:sp>
    </p:spTree>
    <p:extLst>
      <p:ext uri="{BB962C8B-B14F-4D97-AF65-F5344CB8AC3E}">
        <p14:creationId xmlns:p14="http://schemas.microsoft.com/office/powerpoint/2010/main" val="2620659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have the time and energy, there are beaches and cultural experiences to</a:t>
            </a:r>
            <a:r>
              <a:rPr lang="en-US" baseline="0" dirty="0"/>
              <a:t> enjoy</a:t>
            </a:r>
            <a:r>
              <a:rPr lang="en-US" dirty="0"/>
              <a:t>. </a:t>
            </a:r>
          </a:p>
        </p:txBody>
      </p:sp>
      <p:sp>
        <p:nvSpPr>
          <p:cNvPr id="4" name="Slide Number Placeholder 3"/>
          <p:cNvSpPr>
            <a:spLocks noGrp="1"/>
          </p:cNvSpPr>
          <p:nvPr>
            <p:ph type="sldNum" sz="quarter" idx="10"/>
          </p:nvPr>
        </p:nvSpPr>
        <p:spPr/>
        <p:txBody>
          <a:bodyPr/>
          <a:lstStyle/>
          <a:p>
            <a:fld id="{569B02AD-4724-42A0-B610-E58B6952C6C5}" type="slidenum">
              <a:rPr lang="en-US" smtClean="0"/>
              <a:t>43</a:t>
            </a:fld>
            <a:endParaRPr lang="en-US"/>
          </a:p>
        </p:txBody>
      </p:sp>
    </p:spTree>
    <p:extLst>
      <p:ext uri="{BB962C8B-B14F-4D97-AF65-F5344CB8AC3E}">
        <p14:creationId xmlns:p14="http://schemas.microsoft.com/office/powerpoint/2010/main" val="22477548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have the time and energy, there are beaches and cultural experiences to</a:t>
            </a:r>
            <a:r>
              <a:rPr lang="en-US" baseline="0" dirty="0"/>
              <a:t> enjoy</a:t>
            </a:r>
            <a:r>
              <a:rPr lang="en-US" dirty="0"/>
              <a:t>. The one of the dog is a video.</a:t>
            </a:r>
          </a:p>
        </p:txBody>
      </p:sp>
      <p:sp>
        <p:nvSpPr>
          <p:cNvPr id="4" name="Slide Number Placeholder 3"/>
          <p:cNvSpPr>
            <a:spLocks noGrp="1"/>
          </p:cNvSpPr>
          <p:nvPr>
            <p:ph type="sldNum" sz="quarter" idx="10"/>
          </p:nvPr>
        </p:nvSpPr>
        <p:spPr/>
        <p:txBody>
          <a:bodyPr/>
          <a:lstStyle/>
          <a:p>
            <a:fld id="{569B02AD-4724-42A0-B610-E58B6952C6C5}" type="slidenum">
              <a:rPr lang="en-US" smtClean="0"/>
              <a:t>44</a:t>
            </a:fld>
            <a:endParaRPr lang="en-US"/>
          </a:p>
        </p:txBody>
      </p:sp>
    </p:spTree>
    <p:extLst>
      <p:ext uri="{BB962C8B-B14F-4D97-AF65-F5344CB8AC3E}">
        <p14:creationId xmlns:p14="http://schemas.microsoft.com/office/powerpoint/2010/main" val="5045644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have the time and energy, there are beaches and cultural experiences to</a:t>
            </a:r>
            <a:r>
              <a:rPr lang="en-US" baseline="0" dirty="0"/>
              <a:t> enjoy</a:t>
            </a:r>
            <a:r>
              <a:rPr lang="en-US" dirty="0"/>
              <a:t>. </a:t>
            </a:r>
          </a:p>
        </p:txBody>
      </p:sp>
      <p:sp>
        <p:nvSpPr>
          <p:cNvPr id="4" name="Slide Number Placeholder 3"/>
          <p:cNvSpPr>
            <a:spLocks noGrp="1"/>
          </p:cNvSpPr>
          <p:nvPr>
            <p:ph type="sldNum" sz="quarter" idx="10"/>
          </p:nvPr>
        </p:nvSpPr>
        <p:spPr/>
        <p:txBody>
          <a:bodyPr/>
          <a:lstStyle/>
          <a:p>
            <a:fld id="{569B02AD-4724-42A0-B610-E58B6952C6C5}" type="slidenum">
              <a:rPr lang="en-US" smtClean="0"/>
              <a:t>45</a:t>
            </a:fld>
            <a:endParaRPr lang="en-US"/>
          </a:p>
        </p:txBody>
      </p:sp>
    </p:spTree>
    <p:extLst>
      <p:ext uri="{BB962C8B-B14F-4D97-AF65-F5344CB8AC3E}">
        <p14:creationId xmlns:p14="http://schemas.microsoft.com/office/powerpoint/2010/main" val="17193218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Puerto Rican Screech Owl at the </a:t>
            </a:r>
            <a:r>
              <a:rPr lang="en-US"/>
              <a:t>field station.</a:t>
            </a:r>
          </a:p>
        </p:txBody>
      </p:sp>
    </p:spTree>
    <p:extLst>
      <p:ext uri="{BB962C8B-B14F-4D97-AF65-F5344CB8AC3E}">
        <p14:creationId xmlns:p14="http://schemas.microsoft.com/office/powerpoint/2010/main" val="4213614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Rivers rise</a:t>
            </a:r>
            <a:r>
              <a:rPr lang="en-US" baseline="0" dirty="0"/>
              <a:t> quickly for a short time after heavy rains.</a:t>
            </a:r>
            <a:endParaRPr lang="en-US" dirty="0"/>
          </a:p>
        </p:txBody>
      </p:sp>
      <p:sp>
        <p:nvSpPr>
          <p:cNvPr id="4" name="Slide Number Placeholder 3"/>
          <p:cNvSpPr>
            <a:spLocks noGrp="1"/>
          </p:cNvSpPr>
          <p:nvPr>
            <p:ph type="sldNum" sz="quarter" idx="10"/>
          </p:nvPr>
        </p:nvSpPr>
        <p:spPr/>
        <p:txBody>
          <a:bodyPr/>
          <a:lstStyle/>
          <a:p>
            <a:fld id="{569B02AD-4724-42A0-B610-E58B6952C6C5}" type="slidenum">
              <a:rPr lang="en-US" smtClean="0"/>
              <a:t>4</a:t>
            </a:fld>
            <a:endParaRPr lang="en-US"/>
          </a:p>
        </p:txBody>
      </p:sp>
    </p:spTree>
    <p:extLst>
      <p:ext uri="{BB962C8B-B14F-4D97-AF65-F5344CB8AC3E}">
        <p14:creationId xmlns:p14="http://schemas.microsoft.com/office/powerpoint/2010/main" val="3609735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Entrance to the field station.</a:t>
            </a:r>
          </a:p>
        </p:txBody>
      </p:sp>
      <p:sp>
        <p:nvSpPr>
          <p:cNvPr id="4" name="Slide Number Placeholder 3"/>
          <p:cNvSpPr>
            <a:spLocks noGrp="1"/>
          </p:cNvSpPr>
          <p:nvPr>
            <p:ph type="sldNum" sz="quarter" idx="5"/>
          </p:nvPr>
        </p:nvSpPr>
        <p:spPr/>
        <p:txBody>
          <a:bodyPr/>
          <a:lstStyle/>
          <a:p>
            <a:fld id="{569B02AD-4724-42A0-B610-E58B6952C6C5}" type="slidenum">
              <a:rPr lang="en-US" smtClean="0"/>
              <a:t>5</a:t>
            </a:fld>
            <a:endParaRPr lang="en-US"/>
          </a:p>
        </p:txBody>
      </p:sp>
    </p:spTree>
    <p:extLst>
      <p:ext uri="{BB962C8B-B14F-4D97-AF65-F5344CB8AC3E}">
        <p14:creationId xmlns:p14="http://schemas.microsoft.com/office/powerpoint/2010/main" val="2982924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field station is in an</a:t>
            </a:r>
            <a:r>
              <a:rPr lang="en-US" baseline="0" dirty="0"/>
              <a:t> isolated area.  Anywhere from 15-35 people will be living there during the summer with many others arriving each day to work that may live elsewhere.  The field station does have </a:t>
            </a:r>
            <a:r>
              <a:rPr lang="en-US" baseline="0" dirty="0" err="1"/>
              <a:t>wifi</a:t>
            </a:r>
            <a:r>
              <a:rPr lang="en-US" baseline="0" dirty="0"/>
              <a:t>, power, running water, and usually good enough cell service to text or make phone calls.  However, because of the remote location, it isn’t unusual for power or water to go out.  There is a backup generator for emergencies. [Note: Since Hurricane Maria, the field station has not been reconnected to the power grid.  It runs on a generator that supplies power, which is generally turned on from around 7 am to 2:30 pm and again from around 6 pm to 9 pm, depending on the day of the week and what is going on.  This actually works pretty well, you just need to carry a light around at night.]</a:t>
            </a:r>
          </a:p>
          <a:p>
            <a:endParaRPr lang="en-US" baseline="0" dirty="0"/>
          </a:p>
          <a:p>
            <a:r>
              <a:rPr lang="en-US" baseline="0" dirty="0"/>
              <a:t>There will be people at the station from many different universities, providing the opportunity to meet people with different interests, expertise, and backgrounds.</a:t>
            </a:r>
            <a:endParaRPr lang="en-US" dirty="0"/>
          </a:p>
        </p:txBody>
      </p:sp>
      <p:sp>
        <p:nvSpPr>
          <p:cNvPr id="4" name="Slide Number Placeholder 3"/>
          <p:cNvSpPr>
            <a:spLocks noGrp="1"/>
          </p:cNvSpPr>
          <p:nvPr>
            <p:ph type="sldNum" sz="quarter" idx="10"/>
          </p:nvPr>
        </p:nvSpPr>
        <p:spPr/>
        <p:txBody>
          <a:bodyPr/>
          <a:lstStyle/>
          <a:p>
            <a:fld id="{569B02AD-4724-42A0-B610-E58B6952C6C5}" type="slidenum">
              <a:rPr lang="en-US" smtClean="0"/>
              <a:t>7</a:t>
            </a:fld>
            <a:endParaRPr lang="en-US"/>
          </a:p>
        </p:txBody>
      </p:sp>
    </p:spTree>
    <p:extLst>
      <p:ext uri="{BB962C8B-B14F-4D97-AF65-F5344CB8AC3E}">
        <p14:creationId xmlns:p14="http://schemas.microsoft.com/office/powerpoint/2010/main" val="1196316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multiple office and lab spaces, common areas, living</a:t>
            </a:r>
            <a:r>
              <a:rPr lang="en-US" baseline="0" dirty="0"/>
              <a:t> areas, and two kitchens.</a:t>
            </a:r>
          </a:p>
          <a:p>
            <a:endParaRPr lang="en-US" baseline="0" dirty="0"/>
          </a:p>
          <a:p>
            <a:r>
              <a:rPr lang="en-US" baseline="0" dirty="0"/>
              <a:t>Because it is a communal living situation and you will be a representative of our research group and of UConn, it is important to behave appropriately.  This doesn’t mean we don’t have a good time, just that you want to clean up any messes you make in the common areas and maintain a reasonable volume when people are sleeping as we work primarily at night.</a:t>
            </a:r>
            <a:endParaRPr lang="en-US" dirty="0"/>
          </a:p>
        </p:txBody>
      </p:sp>
      <p:sp>
        <p:nvSpPr>
          <p:cNvPr id="4" name="Slide Number Placeholder 3"/>
          <p:cNvSpPr>
            <a:spLocks noGrp="1"/>
          </p:cNvSpPr>
          <p:nvPr>
            <p:ph type="sldNum" sz="quarter" idx="10"/>
          </p:nvPr>
        </p:nvSpPr>
        <p:spPr/>
        <p:txBody>
          <a:bodyPr/>
          <a:lstStyle/>
          <a:p>
            <a:fld id="{569B02AD-4724-42A0-B610-E58B6952C6C5}" type="slidenum">
              <a:rPr lang="en-US" smtClean="0"/>
              <a:t>8</a:t>
            </a:fld>
            <a:endParaRPr lang="en-US"/>
          </a:p>
        </p:txBody>
      </p:sp>
    </p:spTree>
    <p:extLst>
      <p:ext uri="{BB962C8B-B14F-4D97-AF65-F5344CB8AC3E}">
        <p14:creationId xmlns:p14="http://schemas.microsoft.com/office/powerpoint/2010/main" val="3677386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 dorm room at the field station.  Rooms typically</a:t>
            </a:r>
            <a:r>
              <a:rPr lang="en-US" baseline="0" dirty="0"/>
              <a:t> accommodate between 6 and 14 people, depending on the room.</a:t>
            </a:r>
          </a:p>
          <a:p>
            <a:endParaRPr lang="en-US" baseline="0" dirty="0"/>
          </a:p>
          <a:p>
            <a:r>
              <a:rPr lang="en-US" baseline="0" dirty="0"/>
              <a:t>The forest can be quite loud at night with the frogs calling and if it is raining, so noise from the common areas is not usually a problem.</a:t>
            </a:r>
          </a:p>
        </p:txBody>
      </p:sp>
      <p:sp>
        <p:nvSpPr>
          <p:cNvPr id="4" name="Slide Number Placeholder 3"/>
          <p:cNvSpPr>
            <a:spLocks noGrp="1"/>
          </p:cNvSpPr>
          <p:nvPr>
            <p:ph type="sldNum" sz="quarter" idx="10"/>
          </p:nvPr>
        </p:nvSpPr>
        <p:spPr/>
        <p:txBody>
          <a:bodyPr/>
          <a:lstStyle/>
          <a:p>
            <a:fld id="{569B02AD-4724-42A0-B610-E58B6952C6C5}" type="slidenum">
              <a:rPr lang="en-US" smtClean="0"/>
              <a:t>9</a:t>
            </a:fld>
            <a:endParaRPr lang="en-US"/>
          </a:p>
        </p:txBody>
      </p:sp>
    </p:spTree>
    <p:extLst>
      <p:ext uri="{BB962C8B-B14F-4D97-AF65-F5344CB8AC3E}">
        <p14:creationId xmlns:p14="http://schemas.microsoft.com/office/powerpoint/2010/main" val="1135419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Conference room at the field station. This room is part of the field station that lost its roof. The roof has been replaced and this area may be available for use again in 2020.</a:t>
            </a:r>
          </a:p>
        </p:txBody>
      </p:sp>
      <p:sp>
        <p:nvSpPr>
          <p:cNvPr id="4" name="Slide Number Placeholder 3"/>
          <p:cNvSpPr>
            <a:spLocks noGrp="1"/>
          </p:cNvSpPr>
          <p:nvPr>
            <p:ph type="sldNum" sz="quarter" idx="10"/>
          </p:nvPr>
        </p:nvSpPr>
        <p:spPr/>
        <p:txBody>
          <a:bodyPr/>
          <a:lstStyle/>
          <a:p>
            <a:fld id="{569B02AD-4724-42A0-B610-E58B6952C6C5}" type="slidenum">
              <a:rPr lang="en-US" smtClean="0"/>
              <a:t>10</a:t>
            </a:fld>
            <a:endParaRPr lang="en-US"/>
          </a:p>
        </p:txBody>
      </p:sp>
    </p:spTree>
    <p:extLst>
      <p:ext uri="{BB962C8B-B14F-4D97-AF65-F5344CB8AC3E}">
        <p14:creationId xmlns:p14="http://schemas.microsoft.com/office/powerpoint/2010/main" val="2252989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93406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4139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713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0294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44661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1827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5477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138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645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62732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8775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4C874C"/>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0172482-09F3-444B-9E79-A232F5691353}"/>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7" tIns="44450" rIns="90487" bIns="4445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6ABC3A5-FDE7-1EA1-D0A8-CAF768A6D445}"/>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7" tIns="44450" rIns="90487"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rgbClr val="FAFD00"/>
          </a:solidFill>
          <a:latin typeface="+mj-lt"/>
          <a:ea typeface="+mj-ea"/>
          <a:cs typeface="+mj-cs"/>
        </a:defRPr>
      </a:lvl1pPr>
      <a:lvl2pPr algn="ctr" rtl="0" eaLnBrk="0" fontAlgn="base" hangingPunct="0">
        <a:spcBef>
          <a:spcPct val="0"/>
        </a:spcBef>
        <a:spcAft>
          <a:spcPct val="0"/>
        </a:spcAft>
        <a:defRPr sz="4400">
          <a:solidFill>
            <a:srgbClr val="FAFD00"/>
          </a:solidFill>
          <a:latin typeface="Times" pitchFamily="84" charset="0"/>
        </a:defRPr>
      </a:lvl2pPr>
      <a:lvl3pPr algn="ctr" rtl="0" eaLnBrk="0" fontAlgn="base" hangingPunct="0">
        <a:spcBef>
          <a:spcPct val="0"/>
        </a:spcBef>
        <a:spcAft>
          <a:spcPct val="0"/>
        </a:spcAft>
        <a:defRPr sz="4400">
          <a:solidFill>
            <a:srgbClr val="FAFD00"/>
          </a:solidFill>
          <a:latin typeface="Times" pitchFamily="84" charset="0"/>
        </a:defRPr>
      </a:lvl3pPr>
      <a:lvl4pPr algn="ctr" rtl="0" eaLnBrk="0" fontAlgn="base" hangingPunct="0">
        <a:spcBef>
          <a:spcPct val="0"/>
        </a:spcBef>
        <a:spcAft>
          <a:spcPct val="0"/>
        </a:spcAft>
        <a:defRPr sz="4400">
          <a:solidFill>
            <a:srgbClr val="FAFD00"/>
          </a:solidFill>
          <a:latin typeface="Times" pitchFamily="84" charset="0"/>
        </a:defRPr>
      </a:lvl4pPr>
      <a:lvl5pPr algn="ctr" rtl="0" eaLnBrk="0" fontAlgn="base" hangingPunct="0">
        <a:spcBef>
          <a:spcPct val="0"/>
        </a:spcBef>
        <a:spcAft>
          <a:spcPct val="0"/>
        </a:spcAft>
        <a:defRPr sz="4400">
          <a:solidFill>
            <a:srgbClr val="FAFD00"/>
          </a:solidFill>
          <a:latin typeface="Times" pitchFamily="84" charset="0"/>
        </a:defRPr>
      </a:lvl5pPr>
      <a:lvl6pPr marL="457200" algn="ctr" rtl="0" eaLnBrk="0" fontAlgn="base" hangingPunct="0">
        <a:spcBef>
          <a:spcPct val="0"/>
        </a:spcBef>
        <a:spcAft>
          <a:spcPct val="0"/>
        </a:spcAft>
        <a:defRPr sz="4400">
          <a:solidFill>
            <a:srgbClr val="FAFD00"/>
          </a:solidFill>
          <a:latin typeface="Times" pitchFamily="84" charset="0"/>
        </a:defRPr>
      </a:lvl6pPr>
      <a:lvl7pPr marL="914400" algn="ctr" rtl="0" eaLnBrk="0" fontAlgn="base" hangingPunct="0">
        <a:spcBef>
          <a:spcPct val="0"/>
        </a:spcBef>
        <a:spcAft>
          <a:spcPct val="0"/>
        </a:spcAft>
        <a:defRPr sz="4400">
          <a:solidFill>
            <a:srgbClr val="FAFD00"/>
          </a:solidFill>
          <a:latin typeface="Times" pitchFamily="84" charset="0"/>
        </a:defRPr>
      </a:lvl7pPr>
      <a:lvl8pPr marL="1371600" algn="ctr" rtl="0" eaLnBrk="0" fontAlgn="base" hangingPunct="0">
        <a:spcBef>
          <a:spcPct val="0"/>
        </a:spcBef>
        <a:spcAft>
          <a:spcPct val="0"/>
        </a:spcAft>
        <a:defRPr sz="4400">
          <a:solidFill>
            <a:srgbClr val="FAFD00"/>
          </a:solidFill>
          <a:latin typeface="Times" pitchFamily="84" charset="0"/>
        </a:defRPr>
      </a:lvl8pPr>
      <a:lvl9pPr marL="1828800" algn="ctr" rtl="0" eaLnBrk="0" fontAlgn="base" hangingPunct="0">
        <a:spcBef>
          <a:spcPct val="0"/>
        </a:spcBef>
        <a:spcAft>
          <a:spcPct val="0"/>
        </a:spcAft>
        <a:defRPr sz="4400">
          <a:solidFill>
            <a:srgbClr val="FAFD00"/>
          </a:solidFill>
          <a:latin typeface="Times" pitchFamily="84"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8.png"/><Relationship Id="rId5" Type="http://schemas.openxmlformats.org/officeDocument/2006/relationships/image" Target="../media/image47.jpg"/><Relationship Id="rId4" Type="http://schemas.openxmlformats.org/officeDocument/2006/relationships/notesSlide" Target="../notesSlides/notesSlide28.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notesSlide" Target="../notesSlides/notesSlide29.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52.jpg"/><Relationship Id="rId5" Type="http://schemas.openxmlformats.org/officeDocument/2006/relationships/image" Target="../media/image51.png"/><Relationship Id="rId4" Type="http://schemas.openxmlformats.org/officeDocument/2006/relationships/notesSlide" Target="../notesSlides/notesSlide30.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4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60.jpg"/><Relationship Id="rId4" Type="http://schemas.openxmlformats.org/officeDocument/2006/relationships/image" Target="../media/image59.jp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OV"/><Relationship Id="rId1" Type="http://schemas.microsoft.com/office/2007/relationships/media" Target="../media/media4.MOV"/><Relationship Id="rId6" Type="http://schemas.openxmlformats.org/officeDocument/2006/relationships/image" Target="../media/image62.jpg"/><Relationship Id="rId5" Type="http://schemas.openxmlformats.org/officeDocument/2006/relationships/image" Target="../media/image61.png"/><Relationship Id="rId4" Type="http://schemas.openxmlformats.org/officeDocument/2006/relationships/notesSlide" Target="../notesSlides/notesSlide36.xml"/></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IMG_465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686254"/>
            <a:ext cx="7772400" cy="1470025"/>
          </a:xfrm>
        </p:spPr>
        <p:txBody>
          <a:bodyPr>
            <a:normAutofit/>
          </a:bodyPr>
          <a:lstStyle/>
          <a:p>
            <a:r>
              <a:rPr lang="en-US" b="1" dirty="0">
                <a:solidFill>
                  <a:schemeClr val="tx1"/>
                </a:solidFill>
              </a:rPr>
              <a:t>The Luquillo LTER</a:t>
            </a:r>
            <a:br>
              <a:rPr lang="en-US" b="1" dirty="0"/>
            </a:br>
            <a:r>
              <a:rPr lang="en-US" b="1" dirty="0">
                <a:solidFill>
                  <a:schemeClr val="bg2">
                    <a:lumMod val="50000"/>
                  </a:schemeClr>
                </a:solidFill>
              </a:rPr>
              <a:t>A Tour in Pictures</a:t>
            </a:r>
          </a:p>
        </p:txBody>
      </p:sp>
    </p:spTree>
    <p:extLst>
      <p:ext uri="{BB962C8B-B14F-4D97-AF65-F5344CB8AC3E}">
        <p14:creationId xmlns:p14="http://schemas.microsoft.com/office/powerpoint/2010/main" val="5339306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2">
                    <a:lumMod val="20000"/>
                    <a:lumOff val="80000"/>
                  </a:schemeClr>
                </a:solidFill>
              </a:rPr>
              <a:t>El Verde Field Station</a:t>
            </a:r>
          </a:p>
        </p:txBody>
      </p:sp>
      <p:pic>
        <p:nvPicPr>
          <p:cNvPr id="4" name="Content Placeholder 3" descr="11d.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ln w="28575" cmpd="sng">
            <a:solidFill>
              <a:srgbClr val="FFFFFF"/>
            </a:solidFill>
          </a:ln>
        </p:spPr>
      </p:pic>
    </p:spTree>
    <p:extLst>
      <p:ext uri="{BB962C8B-B14F-4D97-AF65-F5344CB8AC3E}">
        <p14:creationId xmlns:p14="http://schemas.microsoft.com/office/powerpoint/2010/main" val="1393679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2">
                    <a:lumMod val="20000"/>
                    <a:lumOff val="80000"/>
                  </a:schemeClr>
                </a:solidFill>
              </a:rPr>
              <a:t>Rain</a:t>
            </a:r>
          </a:p>
        </p:txBody>
      </p:sp>
      <p:pic>
        <p:nvPicPr>
          <p:cNvPr id="6" name="Content Placeholder 5" descr="66.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ln w="28575" cmpd="sng">
            <a:solidFill>
              <a:srgbClr val="FFFFFF"/>
            </a:solidFill>
          </a:ln>
        </p:spPr>
      </p:pic>
    </p:spTree>
    <p:extLst>
      <p:ext uri="{BB962C8B-B14F-4D97-AF65-F5344CB8AC3E}">
        <p14:creationId xmlns:p14="http://schemas.microsoft.com/office/powerpoint/2010/main" val="2998986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2">
                    <a:lumMod val="20000"/>
                    <a:lumOff val="80000"/>
                  </a:schemeClr>
                </a:solidFill>
              </a:rPr>
              <a:t>And rain…</a:t>
            </a:r>
          </a:p>
        </p:txBody>
      </p:sp>
      <p:pic>
        <p:nvPicPr>
          <p:cNvPr id="4" name="Content Placeholder 3" descr="67.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ln w="28575" cmpd="sng">
            <a:solidFill>
              <a:srgbClr val="FFFFFF"/>
            </a:solidFill>
          </a:ln>
        </p:spPr>
      </p:pic>
    </p:spTree>
    <p:extLst>
      <p:ext uri="{BB962C8B-B14F-4D97-AF65-F5344CB8AC3E}">
        <p14:creationId xmlns:p14="http://schemas.microsoft.com/office/powerpoint/2010/main" val="2411704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2">
                    <a:lumMod val="20000"/>
                    <a:lumOff val="80000"/>
                  </a:schemeClr>
                </a:solidFill>
              </a:rPr>
              <a:t>More rain…</a:t>
            </a:r>
          </a:p>
        </p:txBody>
      </p:sp>
      <p:pic>
        <p:nvPicPr>
          <p:cNvPr id="5" name="Content Placeholder 4" descr="68.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ln w="28575" cmpd="sng">
            <a:solidFill>
              <a:srgbClr val="FFFFFF"/>
            </a:solidFill>
          </a:ln>
        </p:spPr>
      </p:pic>
    </p:spTree>
    <p:extLst>
      <p:ext uri="{BB962C8B-B14F-4D97-AF65-F5344CB8AC3E}">
        <p14:creationId xmlns:p14="http://schemas.microsoft.com/office/powerpoint/2010/main" val="2447334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2">
                    <a:lumMod val="20000"/>
                    <a:lumOff val="80000"/>
                  </a:schemeClr>
                </a:solidFill>
              </a:rPr>
              <a:t>Lots and lots and lots of rain…</a:t>
            </a:r>
          </a:p>
        </p:txBody>
      </p:sp>
      <p:pic>
        <p:nvPicPr>
          <p:cNvPr id="4" name="Content Placeholder 3" descr="69.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ln w="28575" cmpd="sng">
            <a:solidFill>
              <a:srgbClr val="FFFFFF"/>
            </a:solidFill>
          </a:ln>
        </p:spPr>
      </p:pic>
    </p:spTree>
    <p:extLst>
      <p:ext uri="{BB962C8B-B14F-4D97-AF65-F5344CB8AC3E}">
        <p14:creationId xmlns:p14="http://schemas.microsoft.com/office/powerpoint/2010/main" val="4199775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a:solidFill>
                  <a:schemeClr val="bg2">
                    <a:lumMod val="20000"/>
                    <a:lumOff val="80000"/>
                  </a:schemeClr>
                </a:solidFill>
              </a:rPr>
              <a:t>El Verde Field Station</a:t>
            </a:r>
          </a:p>
        </p:txBody>
      </p:sp>
      <p:pic>
        <p:nvPicPr>
          <p:cNvPr id="7" name="Picture 6" descr="A house with trees around it&#10;&#10;Description automatically generated with medium confidence">
            <a:extLst>
              <a:ext uri="{FF2B5EF4-FFF2-40B4-BE49-F238E27FC236}">
                <a16:creationId xmlns:a16="http://schemas.microsoft.com/office/drawing/2014/main" id="{9D850CDA-B513-8613-86AF-BA43520A87DB}"/>
              </a:ext>
            </a:extLst>
          </p:cNvPr>
          <p:cNvPicPr>
            <a:picLocks noChangeAspect="1"/>
          </p:cNvPicPr>
          <p:nvPr/>
        </p:nvPicPr>
        <p:blipFill>
          <a:blip r:embed="rId3"/>
          <a:stretch>
            <a:fillRect/>
          </a:stretch>
        </p:blipFill>
        <p:spPr>
          <a:xfrm>
            <a:off x="2396358" y="1190296"/>
            <a:ext cx="3896053" cy="5194737"/>
          </a:xfrm>
          <a:prstGeom prst="rect">
            <a:avLst/>
          </a:prstGeom>
          <a:ln w="28575">
            <a:solidFill>
              <a:srgbClr val="FFFFFF"/>
            </a:solidFill>
          </a:ln>
        </p:spPr>
      </p:pic>
    </p:spTree>
    <p:extLst>
      <p:ext uri="{BB962C8B-B14F-4D97-AF65-F5344CB8AC3E}">
        <p14:creationId xmlns:p14="http://schemas.microsoft.com/office/powerpoint/2010/main" val="2276564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b="1" dirty="0">
                <a:solidFill>
                  <a:schemeClr val="bg2">
                    <a:lumMod val="20000"/>
                    <a:lumOff val="80000"/>
                  </a:schemeClr>
                </a:solidFill>
              </a:rPr>
              <a:t>Beginning of trail into the Forest</a:t>
            </a:r>
          </a:p>
        </p:txBody>
      </p:sp>
      <p:pic>
        <p:nvPicPr>
          <p:cNvPr id="5" name="Content Placeholder 4" descr="14.JP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ln w="28575" cmpd="sng">
            <a:solidFill>
              <a:srgbClr val="FFFFFF"/>
            </a:solidFill>
          </a:ln>
        </p:spPr>
      </p:pic>
    </p:spTree>
    <p:extLst>
      <p:ext uri="{BB962C8B-B14F-4D97-AF65-F5344CB8AC3E}">
        <p14:creationId xmlns:p14="http://schemas.microsoft.com/office/powerpoint/2010/main" val="1134041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2">
                    <a:lumMod val="20000"/>
                    <a:lumOff val="80000"/>
                  </a:schemeClr>
                </a:solidFill>
              </a:rPr>
              <a:t>Trail to the Big Grid</a:t>
            </a:r>
          </a:p>
        </p:txBody>
      </p:sp>
      <p:pic>
        <p:nvPicPr>
          <p:cNvPr id="7" name="Content Placeholder 6" descr="19.jp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ln w="28575" cmpd="sng">
            <a:solidFill>
              <a:srgbClr val="FFFFFF"/>
            </a:solidFill>
          </a:ln>
        </p:spPr>
      </p:pic>
    </p:spTree>
    <p:extLst>
      <p:ext uri="{BB962C8B-B14F-4D97-AF65-F5344CB8AC3E}">
        <p14:creationId xmlns:p14="http://schemas.microsoft.com/office/powerpoint/2010/main" val="4019091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2">
                    <a:lumMod val="20000"/>
                    <a:lumOff val="80000"/>
                  </a:schemeClr>
                </a:solidFill>
              </a:rPr>
              <a:t>Trail to the Big Grid</a:t>
            </a:r>
          </a:p>
        </p:txBody>
      </p:sp>
      <p:pic>
        <p:nvPicPr>
          <p:cNvPr id="5" name="Content Placeholder 4" descr="23.JP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ln w="28575" cmpd="sng">
            <a:solidFill>
              <a:srgbClr val="FFFFFF"/>
            </a:solidFill>
          </a:ln>
        </p:spPr>
      </p:pic>
    </p:spTree>
    <p:extLst>
      <p:ext uri="{BB962C8B-B14F-4D97-AF65-F5344CB8AC3E}">
        <p14:creationId xmlns:p14="http://schemas.microsoft.com/office/powerpoint/2010/main" val="986860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2">
                    <a:lumMod val="20000"/>
                    <a:lumOff val="80000"/>
                  </a:schemeClr>
                </a:solidFill>
              </a:rPr>
              <a:t>Walking in the Forest</a:t>
            </a:r>
          </a:p>
        </p:txBody>
      </p:sp>
      <p:pic>
        <p:nvPicPr>
          <p:cNvPr id="9" name="Content Placeholder 8" descr="40.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ln w="28575" cmpd="sng">
            <a:solidFill>
              <a:srgbClr val="FFFFFF"/>
            </a:solidFill>
          </a:ln>
        </p:spPr>
      </p:pic>
    </p:spTree>
    <p:extLst>
      <p:ext uri="{BB962C8B-B14F-4D97-AF65-F5344CB8AC3E}">
        <p14:creationId xmlns:p14="http://schemas.microsoft.com/office/powerpoint/2010/main" val="670565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2">
                    <a:lumMod val="20000"/>
                    <a:lumOff val="80000"/>
                  </a:schemeClr>
                </a:solidFill>
              </a:rPr>
              <a:t>Field Station Road</a:t>
            </a:r>
          </a:p>
        </p:txBody>
      </p:sp>
      <p:pic>
        <p:nvPicPr>
          <p:cNvPr id="4" name="Content Placeholder 3" descr="00.JP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ln w="28575" cmpd="sng">
            <a:solidFill>
              <a:srgbClr val="FFFFFF"/>
            </a:solidFill>
          </a:ln>
        </p:spPr>
      </p:pic>
    </p:spTree>
    <p:extLst>
      <p:ext uri="{BB962C8B-B14F-4D97-AF65-F5344CB8AC3E}">
        <p14:creationId xmlns:p14="http://schemas.microsoft.com/office/powerpoint/2010/main" val="34825937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2">
                    <a:lumMod val="20000"/>
                    <a:lumOff val="80000"/>
                  </a:schemeClr>
                </a:solidFill>
              </a:rPr>
              <a:t>Walking in the Forest</a:t>
            </a:r>
          </a:p>
        </p:txBody>
      </p:sp>
      <p:pic>
        <p:nvPicPr>
          <p:cNvPr id="4" name="Content Placeholder 3" descr="69.JP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ln w="28575" cmpd="sng">
            <a:solidFill>
              <a:srgbClr val="FFFFFF"/>
            </a:solidFill>
          </a:ln>
        </p:spPr>
      </p:pic>
    </p:spTree>
    <p:extLst>
      <p:ext uri="{BB962C8B-B14F-4D97-AF65-F5344CB8AC3E}">
        <p14:creationId xmlns:p14="http://schemas.microsoft.com/office/powerpoint/2010/main" val="3318237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2">
                    <a:lumMod val="20000"/>
                    <a:lumOff val="80000"/>
                  </a:schemeClr>
                </a:solidFill>
              </a:rPr>
              <a:t>Grid Points</a:t>
            </a:r>
          </a:p>
        </p:txBody>
      </p:sp>
      <p:pic>
        <p:nvPicPr>
          <p:cNvPr id="4" name="Content Placeholder 3" descr="IMG_1408.jp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ln w="28575" cmpd="sng">
            <a:solidFill>
              <a:srgbClr val="FFFFFF"/>
            </a:solidFill>
          </a:ln>
        </p:spPr>
      </p:pic>
    </p:spTree>
    <p:extLst>
      <p:ext uri="{BB962C8B-B14F-4D97-AF65-F5344CB8AC3E}">
        <p14:creationId xmlns:p14="http://schemas.microsoft.com/office/powerpoint/2010/main" val="27963778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2914"/>
            <a:ext cx="8229600" cy="816743"/>
          </a:xfrm>
        </p:spPr>
        <p:txBody>
          <a:bodyPr/>
          <a:lstStyle/>
          <a:p>
            <a:r>
              <a:rPr lang="en-US" b="1" dirty="0">
                <a:solidFill>
                  <a:schemeClr val="bg2">
                    <a:lumMod val="20000"/>
                    <a:lumOff val="80000"/>
                  </a:schemeClr>
                </a:solidFill>
              </a:rPr>
              <a:t>Hurricane Maria</a:t>
            </a:r>
          </a:p>
        </p:txBody>
      </p:sp>
      <p:pic>
        <p:nvPicPr>
          <p:cNvPr id="7" name="Picture 6">
            <a:extLst>
              <a:ext uri="{FF2B5EF4-FFF2-40B4-BE49-F238E27FC236}">
                <a16:creationId xmlns:a16="http://schemas.microsoft.com/office/drawing/2014/main" id="{58F2FC34-DB92-49CC-B5BC-FF8411278D07}"/>
              </a:ext>
            </a:extLst>
          </p:cNvPr>
          <p:cNvPicPr>
            <a:picLocks noChangeAspect="1"/>
          </p:cNvPicPr>
          <p:nvPr/>
        </p:nvPicPr>
        <p:blipFill>
          <a:blip r:embed="rId3"/>
          <a:stretch>
            <a:fillRect/>
          </a:stretch>
        </p:blipFill>
        <p:spPr>
          <a:xfrm>
            <a:off x="722664" y="827802"/>
            <a:ext cx="7713407" cy="5785056"/>
          </a:xfrm>
          <a:prstGeom prst="rect">
            <a:avLst/>
          </a:prstGeom>
          <a:ln w="28575">
            <a:solidFill>
              <a:srgbClr val="FFFFFF"/>
            </a:solidFill>
          </a:ln>
        </p:spPr>
      </p:pic>
    </p:spTree>
    <p:extLst>
      <p:ext uri="{BB962C8B-B14F-4D97-AF65-F5344CB8AC3E}">
        <p14:creationId xmlns:p14="http://schemas.microsoft.com/office/powerpoint/2010/main" val="41825236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2914"/>
            <a:ext cx="8229600" cy="816743"/>
          </a:xfrm>
        </p:spPr>
        <p:txBody>
          <a:bodyPr/>
          <a:lstStyle/>
          <a:p>
            <a:r>
              <a:rPr lang="en-US" b="1" dirty="0">
                <a:solidFill>
                  <a:schemeClr val="bg2">
                    <a:lumMod val="20000"/>
                    <a:lumOff val="80000"/>
                  </a:schemeClr>
                </a:solidFill>
              </a:rPr>
              <a:t>Hurricane Damage</a:t>
            </a:r>
          </a:p>
        </p:txBody>
      </p:sp>
      <p:pic>
        <p:nvPicPr>
          <p:cNvPr id="4" name="Picture 3">
            <a:extLst>
              <a:ext uri="{FF2B5EF4-FFF2-40B4-BE49-F238E27FC236}">
                <a16:creationId xmlns:a16="http://schemas.microsoft.com/office/drawing/2014/main" id="{337B96FC-CF1C-427F-B391-5760C7D2463C}"/>
              </a:ext>
            </a:extLst>
          </p:cNvPr>
          <p:cNvPicPr>
            <a:picLocks noChangeAspect="1"/>
          </p:cNvPicPr>
          <p:nvPr/>
        </p:nvPicPr>
        <p:blipFill>
          <a:blip r:embed="rId3"/>
          <a:stretch>
            <a:fillRect/>
          </a:stretch>
        </p:blipFill>
        <p:spPr>
          <a:xfrm>
            <a:off x="811159" y="899657"/>
            <a:ext cx="7551175" cy="5663381"/>
          </a:xfrm>
          <a:prstGeom prst="rect">
            <a:avLst/>
          </a:prstGeom>
          <a:ln w="28575">
            <a:solidFill>
              <a:srgbClr val="FFFFFF"/>
            </a:solidFill>
          </a:ln>
        </p:spPr>
      </p:pic>
    </p:spTree>
    <p:extLst>
      <p:ext uri="{BB962C8B-B14F-4D97-AF65-F5344CB8AC3E}">
        <p14:creationId xmlns:p14="http://schemas.microsoft.com/office/powerpoint/2010/main" val="16679683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2914"/>
            <a:ext cx="8229600" cy="816743"/>
          </a:xfrm>
        </p:spPr>
        <p:txBody>
          <a:bodyPr/>
          <a:lstStyle/>
          <a:p>
            <a:r>
              <a:rPr lang="en-US" b="1" dirty="0">
                <a:solidFill>
                  <a:schemeClr val="bg2">
                    <a:lumMod val="20000"/>
                    <a:lumOff val="80000"/>
                  </a:schemeClr>
                </a:solidFill>
              </a:rPr>
              <a:t>Hurricane Damage</a:t>
            </a:r>
          </a:p>
        </p:txBody>
      </p:sp>
      <p:pic>
        <p:nvPicPr>
          <p:cNvPr id="5" name="Picture 4">
            <a:extLst>
              <a:ext uri="{FF2B5EF4-FFF2-40B4-BE49-F238E27FC236}">
                <a16:creationId xmlns:a16="http://schemas.microsoft.com/office/drawing/2014/main" id="{8175879E-856A-4C59-9E25-B0ED28A2D107}"/>
              </a:ext>
            </a:extLst>
          </p:cNvPr>
          <p:cNvPicPr>
            <a:picLocks noChangeAspect="1"/>
          </p:cNvPicPr>
          <p:nvPr/>
        </p:nvPicPr>
        <p:blipFill>
          <a:blip r:embed="rId3"/>
          <a:stretch>
            <a:fillRect/>
          </a:stretch>
        </p:blipFill>
        <p:spPr>
          <a:xfrm>
            <a:off x="769311" y="899657"/>
            <a:ext cx="7637265" cy="5727949"/>
          </a:xfrm>
          <a:prstGeom prst="rect">
            <a:avLst/>
          </a:prstGeom>
          <a:ln w="28575">
            <a:solidFill>
              <a:srgbClr val="FFFFFF"/>
            </a:solidFill>
          </a:ln>
        </p:spPr>
      </p:pic>
    </p:spTree>
    <p:extLst>
      <p:ext uri="{BB962C8B-B14F-4D97-AF65-F5344CB8AC3E}">
        <p14:creationId xmlns:p14="http://schemas.microsoft.com/office/powerpoint/2010/main" val="543351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2914"/>
            <a:ext cx="8229600" cy="816743"/>
          </a:xfrm>
        </p:spPr>
        <p:txBody>
          <a:bodyPr/>
          <a:lstStyle/>
          <a:p>
            <a:r>
              <a:rPr lang="en-US" b="1" dirty="0">
                <a:solidFill>
                  <a:schemeClr val="bg2">
                    <a:lumMod val="20000"/>
                    <a:lumOff val="80000"/>
                  </a:schemeClr>
                </a:solidFill>
              </a:rPr>
              <a:t>View from the lab, July 2018</a:t>
            </a:r>
          </a:p>
        </p:txBody>
      </p:sp>
      <p:pic>
        <p:nvPicPr>
          <p:cNvPr id="5" name="Picture 4">
            <a:extLst>
              <a:ext uri="{FF2B5EF4-FFF2-40B4-BE49-F238E27FC236}">
                <a16:creationId xmlns:a16="http://schemas.microsoft.com/office/drawing/2014/main" id="{5C910143-0C4D-4208-8B1C-0CDB67C0C012}"/>
              </a:ext>
            </a:extLst>
          </p:cNvPr>
          <p:cNvPicPr>
            <a:picLocks noChangeAspect="1"/>
          </p:cNvPicPr>
          <p:nvPr/>
        </p:nvPicPr>
        <p:blipFill>
          <a:blip r:embed="rId3"/>
          <a:stretch>
            <a:fillRect/>
          </a:stretch>
        </p:blipFill>
        <p:spPr>
          <a:xfrm>
            <a:off x="914401" y="1009359"/>
            <a:ext cx="7329268" cy="5496952"/>
          </a:xfrm>
          <a:prstGeom prst="rect">
            <a:avLst/>
          </a:prstGeom>
          <a:ln w="28575">
            <a:solidFill>
              <a:srgbClr val="FFFFFF"/>
            </a:solidFill>
          </a:ln>
        </p:spPr>
      </p:pic>
    </p:spTree>
    <p:extLst>
      <p:ext uri="{BB962C8B-B14F-4D97-AF65-F5344CB8AC3E}">
        <p14:creationId xmlns:p14="http://schemas.microsoft.com/office/powerpoint/2010/main" val="5488040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2914"/>
            <a:ext cx="8229600" cy="816743"/>
          </a:xfrm>
        </p:spPr>
        <p:txBody>
          <a:bodyPr/>
          <a:lstStyle/>
          <a:p>
            <a:r>
              <a:rPr lang="en-US" b="1" dirty="0">
                <a:solidFill>
                  <a:schemeClr val="bg2">
                    <a:lumMod val="20000"/>
                    <a:lumOff val="80000"/>
                  </a:schemeClr>
                </a:solidFill>
              </a:rPr>
              <a:t>Regrowth started very quickly</a:t>
            </a:r>
          </a:p>
        </p:txBody>
      </p:sp>
      <p:pic>
        <p:nvPicPr>
          <p:cNvPr id="5" name="Picture 4" descr="A picture containing tree, outdoor, plant, forest&#10;&#10;Description automatically generated">
            <a:extLst>
              <a:ext uri="{FF2B5EF4-FFF2-40B4-BE49-F238E27FC236}">
                <a16:creationId xmlns:a16="http://schemas.microsoft.com/office/drawing/2014/main" id="{21292691-F52A-8327-5E67-78D8655493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961257"/>
            <a:ext cx="3810000" cy="5080000"/>
          </a:xfrm>
          <a:prstGeom prst="rect">
            <a:avLst/>
          </a:prstGeom>
          <a:ln w="28575">
            <a:solidFill>
              <a:srgbClr val="FFFFFF"/>
            </a:solidFill>
          </a:ln>
        </p:spPr>
      </p:pic>
      <p:pic>
        <p:nvPicPr>
          <p:cNvPr id="7" name="Picture 6" descr="A picture containing tree, outdoor, plant, forest&#10;&#10;Description automatically generated">
            <a:extLst>
              <a:ext uri="{FF2B5EF4-FFF2-40B4-BE49-F238E27FC236}">
                <a16:creationId xmlns:a16="http://schemas.microsoft.com/office/drawing/2014/main" id="{FC6FC80B-516E-56BE-BCD2-E095302ECE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1" y="985419"/>
            <a:ext cx="3810000" cy="5079999"/>
          </a:xfrm>
          <a:prstGeom prst="rect">
            <a:avLst/>
          </a:prstGeom>
          <a:ln w="28575">
            <a:solidFill>
              <a:srgbClr val="FFFFFF"/>
            </a:solidFill>
          </a:ln>
        </p:spPr>
      </p:pic>
    </p:spTree>
    <p:extLst>
      <p:ext uri="{BB962C8B-B14F-4D97-AF65-F5344CB8AC3E}">
        <p14:creationId xmlns:p14="http://schemas.microsoft.com/office/powerpoint/2010/main" val="1571361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2">
                    <a:lumMod val="20000"/>
                    <a:lumOff val="80000"/>
                  </a:schemeClr>
                </a:solidFill>
              </a:rPr>
              <a:t>Day Work</a:t>
            </a:r>
          </a:p>
        </p:txBody>
      </p:sp>
      <p:pic>
        <p:nvPicPr>
          <p:cNvPr id="4" name="Content Placeholder 3" descr="42.jp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ln w="28575" cmpd="sng">
            <a:solidFill>
              <a:srgbClr val="FFFFFF"/>
            </a:solidFill>
          </a:ln>
        </p:spPr>
      </p:pic>
    </p:spTree>
    <p:extLst>
      <p:ext uri="{BB962C8B-B14F-4D97-AF65-F5344CB8AC3E}">
        <p14:creationId xmlns:p14="http://schemas.microsoft.com/office/powerpoint/2010/main" val="31255712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868"/>
            <a:ext cx="8229600" cy="788618"/>
          </a:xfrm>
        </p:spPr>
        <p:txBody>
          <a:bodyPr/>
          <a:lstStyle/>
          <a:p>
            <a:r>
              <a:rPr lang="en-US" b="1" dirty="0">
                <a:solidFill>
                  <a:schemeClr val="bg2">
                    <a:lumMod val="20000"/>
                    <a:lumOff val="80000"/>
                  </a:schemeClr>
                </a:solidFill>
              </a:rPr>
              <a:t>Night Work</a:t>
            </a:r>
          </a:p>
        </p:txBody>
      </p:sp>
      <p:pic>
        <p:nvPicPr>
          <p:cNvPr id="4" name="Content Placeholder 3" descr="IMG_4255.JP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28600" y="803486"/>
            <a:ext cx="7772400" cy="4114800"/>
          </a:xfrm>
          <a:ln w="28575" cmpd="sng">
            <a:solidFill>
              <a:srgbClr val="FFFFFF"/>
            </a:solidFill>
          </a:ln>
        </p:spPr>
      </p:pic>
      <p:pic>
        <p:nvPicPr>
          <p:cNvPr id="5" name="Picture 4" descr="A group of people posing for the camera&#10;&#10;Description automatically generated">
            <a:extLst>
              <a:ext uri="{FF2B5EF4-FFF2-40B4-BE49-F238E27FC236}">
                <a16:creationId xmlns:a16="http://schemas.microsoft.com/office/drawing/2014/main" id="{AD13BA01-CAC0-CD08-3347-192703E6CC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3581400"/>
            <a:ext cx="4165600" cy="3124200"/>
          </a:xfrm>
          <a:prstGeom prst="rect">
            <a:avLst/>
          </a:prstGeom>
          <a:ln w="28575">
            <a:solidFill>
              <a:srgbClr val="FFFFFF"/>
            </a:solidFill>
          </a:ln>
        </p:spPr>
      </p:pic>
    </p:spTree>
    <p:extLst>
      <p:ext uri="{BB962C8B-B14F-4D97-AF65-F5344CB8AC3E}">
        <p14:creationId xmlns:p14="http://schemas.microsoft.com/office/powerpoint/2010/main" val="227853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871" y="237533"/>
            <a:ext cx="8229600" cy="692925"/>
          </a:xfrm>
        </p:spPr>
        <p:txBody>
          <a:bodyPr>
            <a:noAutofit/>
          </a:bodyPr>
          <a:lstStyle/>
          <a:p>
            <a:r>
              <a:rPr lang="en-US" b="1" dirty="0">
                <a:solidFill>
                  <a:schemeClr val="bg2">
                    <a:lumMod val="20000"/>
                    <a:lumOff val="80000"/>
                  </a:schemeClr>
                </a:solidFill>
              </a:rPr>
              <a:t>Night Surveys</a:t>
            </a:r>
          </a:p>
        </p:txBody>
      </p:sp>
      <p:pic>
        <p:nvPicPr>
          <p:cNvPr id="7" name="Picture 6" descr="A christmas tree lit up at night&#10;&#10;Description automatically generated">
            <a:extLst>
              <a:ext uri="{FF2B5EF4-FFF2-40B4-BE49-F238E27FC236}">
                <a16:creationId xmlns:a16="http://schemas.microsoft.com/office/drawing/2014/main" id="{8DD908BE-3446-41F5-98B6-D122B3AA38CC}"/>
              </a:ext>
            </a:extLst>
          </p:cNvPr>
          <p:cNvPicPr>
            <a:picLocks noChangeAspect="1"/>
          </p:cNvPicPr>
          <p:nvPr/>
        </p:nvPicPr>
        <p:blipFill>
          <a:blip r:embed="rId3"/>
          <a:stretch>
            <a:fillRect/>
          </a:stretch>
        </p:blipFill>
        <p:spPr>
          <a:xfrm>
            <a:off x="457200" y="1279414"/>
            <a:ext cx="3751964" cy="5002619"/>
          </a:xfrm>
          <a:prstGeom prst="rect">
            <a:avLst/>
          </a:prstGeom>
          <a:ln w="28575">
            <a:solidFill>
              <a:srgbClr val="FFFFFF"/>
            </a:solidFill>
          </a:ln>
        </p:spPr>
      </p:pic>
      <p:pic>
        <p:nvPicPr>
          <p:cNvPr id="11" name="Picture 10" descr="A person sitting in a dark room&#10;&#10;Description automatically generated">
            <a:extLst>
              <a:ext uri="{FF2B5EF4-FFF2-40B4-BE49-F238E27FC236}">
                <a16:creationId xmlns:a16="http://schemas.microsoft.com/office/drawing/2014/main" id="{C4AEB3D3-1582-45F2-9341-AEEE4A87C1FC}"/>
              </a:ext>
            </a:extLst>
          </p:cNvPr>
          <p:cNvPicPr>
            <a:picLocks noChangeAspect="1"/>
          </p:cNvPicPr>
          <p:nvPr/>
        </p:nvPicPr>
        <p:blipFill>
          <a:blip r:embed="rId4"/>
          <a:stretch>
            <a:fillRect/>
          </a:stretch>
        </p:blipFill>
        <p:spPr>
          <a:xfrm>
            <a:off x="4934835" y="1279413"/>
            <a:ext cx="3751965" cy="5002619"/>
          </a:xfrm>
          <a:prstGeom prst="rect">
            <a:avLst/>
          </a:prstGeom>
          <a:ln w="31750">
            <a:solidFill>
              <a:srgbClr val="FFFFFF"/>
            </a:solidFill>
          </a:ln>
        </p:spPr>
      </p:pic>
    </p:spTree>
    <p:extLst>
      <p:ext uri="{BB962C8B-B14F-4D97-AF65-F5344CB8AC3E}">
        <p14:creationId xmlns:p14="http://schemas.microsoft.com/office/powerpoint/2010/main" val="2000317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2">
                    <a:lumMod val="20000"/>
                    <a:lumOff val="80000"/>
                  </a:schemeClr>
                </a:solidFill>
              </a:rPr>
              <a:t>Field Station Road</a:t>
            </a:r>
          </a:p>
        </p:txBody>
      </p:sp>
      <p:pic>
        <p:nvPicPr>
          <p:cNvPr id="5" name="Content Placeholder 4" descr="01.JP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ln w="28575" cmpd="sng">
            <a:solidFill>
              <a:srgbClr val="FFFFFF"/>
            </a:solidFill>
          </a:ln>
        </p:spPr>
      </p:pic>
    </p:spTree>
    <p:extLst>
      <p:ext uri="{BB962C8B-B14F-4D97-AF65-F5344CB8AC3E}">
        <p14:creationId xmlns:p14="http://schemas.microsoft.com/office/powerpoint/2010/main" val="1020961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9681"/>
            <a:ext cx="8229600" cy="899899"/>
          </a:xfrm>
        </p:spPr>
        <p:txBody>
          <a:bodyPr/>
          <a:lstStyle/>
          <a:p>
            <a:r>
              <a:rPr lang="en-US" b="1" dirty="0">
                <a:solidFill>
                  <a:schemeClr val="bg2">
                    <a:lumMod val="20000"/>
                    <a:lumOff val="80000"/>
                  </a:schemeClr>
                </a:solidFill>
              </a:rPr>
              <a:t>Night Surveys</a:t>
            </a:r>
          </a:p>
        </p:txBody>
      </p:sp>
      <p:pic>
        <p:nvPicPr>
          <p:cNvPr id="4" name="Picture 3" descr="A picture containing person&#10;&#10;Description automatically generated">
            <a:extLst>
              <a:ext uri="{FF2B5EF4-FFF2-40B4-BE49-F238E27FC236}">
                <a16:creationId xmlns:a16="http://schemas.microsoft.com/office/drawing/2014/main" id="{0AEB4B2B-7ED5-2F57-8AA2-88888F5CE8D8}"/>
              </a:ext>
            </a:extLst>
          </p:cNvPr>
          <p:cNvPicPr>
            <a:picLocks noChangeAspect="1"/>
          </p:cNvPicPr>
          <p:nvPr/>
        </p:nvPicPr>
        <p:blipFill>
          <a:blip r:embed="rId3"/>
          <a:stretch>
            <a:fillRect/>
          </a:stretch>
        </p:blipFill>
        <p:spPr>
          <a:xfrm>
            <a:off x="360634" y="969580"/>
            <a:ext cx="4132536" cy="5510048"/>
          </a:xfrm>
          <a:prstGeom prst="rect">
            <a:avLst/>
          </a:prstGeom>
          <a:ln w="28575">
            <a:solidFill>
              <a:srgbClr val="FFFFFF"/>
            </a:solidFill>
          </a:ln>
        </p:spPr>
      </p:pic>
      <p:pic>
        <p:nvPicPr>
          <p:cNvPr id="3" name="Picture 2" descr="A picture containing outdoor, person&#10;&#10;Description automatically generated">
            <a:extLst>
              <a:ext uri="{FF2B5EF4-FFF2-40B4-BE49-F238E27FC236}">
                <a16:creationId xmlns:a16="http://schemas.microsoft.com/office/drawing/2014/main" id="{F3BAEFCE-5F45-8E9F-1544-32449B04EF2C}"/>
              </a:ext>
            </a:extLst>
          </p:cNvPr>
          <p:cNvPicPr>
            <a:picLocks noChangeAspect="1"/>
          </p:cNvPicPr>
          <p:nvPr/>
        </p:nvPicPr>
        <p:blipFill>
          <a:blip r:embed="rId4"/>
          <a:stretch>
            <a:fillRect/>
          </a:stretch>
        </p:blipFill>
        <p:spPr>
          <a:xfrm>
            <a:off x="4790747" y="969580"/>
            <a:ext cx="4132536" cy="5510048"/>
          </a:xfrm>
          <a:prstGeom prst="rect">
            <a:avLst/>
          </a:prstGeom>
          <a:ln w="28575">
            <a:solidFill>
              <a:srgbClr val="FFFFFF"/>
            </a:solidFill>
          </a:ln>
        </p:spPr>
      </p:pic>
    </p:spTree>
    <p:extLst>
      <p:ext uri="{BB962C8B-B14F-4D97-AF65-F5344CB8AC3E}">
        <p14:creationId xmlns:p14="http://schemas.microsoft.com/office/powerpoint/2010/main" val="2140261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2214"/>
            <a:ext cx="8229600" cy="952399"/>
          </a:xfrm>
        </p:spPr>
        <p:txBody>
          <a:bodyPr/>
          <a:lstStyle/>
          <a:p>
            <a:r>
              <a:rPr lang="en-US" b="1" dirty="0">
                <a:solidFill>
                  <a:schemeClr val="bg2">
                    <a:lumMod val="20000"/>
                    <a:lumOff val="80000"/>
                  </a:schemeClr>
                </a:solidFill>
              </a:rPr>
              <a:t>Night Surveys</a:t>
            </a:r>
          </a:p>
        </p:txBody>
      </p:sp>
      <p:pic>
        <p:nvPicPr>
          <p:cNvPr id="4" name="Picture 3" descr="A picture containing person&#10;&#10;Description automatically generated">
            <a:extLst>
              <a:ext uri="{FF2B5EF4-FFF2-40B4-BE49-F238E27FC236}">
                <a16:creationId xmlns:a16="http://schemas.microsoft.com/office/drawing/2014/main" id="{3C325975-3BA9-A5FB-83A7-66430B697758}"/>
              </a:ext>
            </a:extLst>
          </p:cNvPr>
          <p:cNvPicPr>
            <a:picLocks noChangeAspect="1"/>
          </p:cNvPicPr>
          <p:nvPr/>
        </p:nvPicPr>
        <p:blipFill>
          <a:blip r:embed="rId3"/>
          <a:stretch>
            <a:fillRect/>
          </a:stretch>
        </p:blipFill>
        <p:spPr>
          <a:xfrm>
            <a:off x="819810" y="880185"/>
            <a:ext cx="7583214" cy="5687411"/>
          </a:xfrm>
          <a:prstGeom prst="rect">
            <a:avLst/>
          </a:prstGeom>
          <a:ln w="28575">
            <a:solidFill>
              <a:srgbClr val="FFFFFF"/>
            </a:solidFill>
          </a:ln>
        </p:spPr>
      </p:pic>
    </p:spTree>
    <p:extLst>
      <p:ext uri="{BB962C8B-B14F-4D97-AF65-F5344CB8AC3E}">
        <p14:creationId xmlns:p14="http://schemas.microsoft.com/office/powerpoint/2010/main" val="20916433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259"/>
            <a:ext cx="8229600" cy="868362"/>
          </a:xfrm>
        </p:spPr>
        <p:txBody>
          <a:bodyPr/>
          <a:lstStyle/>
          <a:p>
            <a:r>
              <a:rPr lang="en-US" b="1" dirty="0">
                <a:solidFill>
                  <a:schemeClr val="bg2">
                    <a:lumMod val="20000"/>
                    <a:lumOff val="80000"/>
                  </a:schemeClr>
                </a:solidFill>
              </a:rPr>
              <a:t>Night Surveys</a:t>
            </a:r>
          </a:p>
        </p:txBody>
      </p:sp>
      <p:pic>
        <p:nvPicPr>
          <p:cNvPr id="4" name="Picture 3" descr="A plant in a pot&#10;&#10;Description automatically generated with low confidence">
            <a:extLst>
              <a:ext uri="{FF2B5EF4-FFF2-40B4-BE49-F238E27FC236}">
                <a16:creationId xmlns:a16="http://schemas.microsoft.com/office/drawing/2014/main" id="{F39D33F2-2A4F-707E-9CBD-2A2A9181696A}"/>
              </a:ext>
            </a:extLst>
          </p:cNvPr>
          <p:cNvPicPr>
            <a:picLocks noChangeAspect="1"/>
          </p:cNvPicPr>
          <p:nvPr/>
        </p:nvPicPr>
        <p:blipFill>
          <a:blip r:embed="rId3"/>
          <a:stretch>
            <a:fillRect/>
          </a:stretch>
        </p:blipFill>
        <p:spPr>
          <a:xfrm>
            <a:off x="157656" y="867103"/>
            <a:ext cx="4179832" cy="5573109"/>
          </a:xfrm>
          <a:prstGeom prst="rect">
            <a:avLst/>
          </a:prstGeom>
          <a:ln w="28575">
            <a:solidFill>
              <a:srgbClr val="FFFFFF"/>
            </a:solidFill>
          </a:ln>
        </p:spPr>
      </p:pic>
      <p:pic>
        <p:nvPicPr>
          <p:cNvPr id="5" name="Picture 4" descr="A picture containing outdoor, fungus, wood, dirt&#10;&#10;Description automatically generated">
            <a:extLst>
              <a:ext uri="{FF2B5EF4-FFF2-40B4-BE49-F238E27FC236}">
                <a16:creationId xmlns:a16="http://schemas.microsoft.com/office/drawing/2014/main" id="{2FA9F7ED-09B1-DA91-B784-EADEE54523EC}"/>
              </a:ext>
            </a:extLst>
          </p:cNvPr>
          <p:cNvPicPr>
            <a:picLocks noChangeAspect="1"/>
          </p:cNvPicPr>
          <p:nvPr/>
        </p:nvPicPr>
        <p:blipFill>
          <a:blip r:embed="rId4"/>
          <a:stretch>
            <a:fillRect/>
          </a:stretch>
        </p:blipFill>
        <p:spPr>
          <a:xfrm>
            <a:off x="4637031" y="867102"/>
            <a:ext cx="4179831" cy="5573109"/>
          </a:xfrm>
          <a:prstGeom prst="rect">
            <a:avLst/>
          </a:prstGeom>
          <a:ln w="28575">
            <a:solidFill>
              <a:srgbClr val="FFFFFF"/>
            </a:solidFill>
          </a:ln>
        </p:spPr>
      </p:pic>
    </p:spTree>
    <p:extLst>
      <p:ext uri="{BB962C8B-B14F-4D97-AF65-F5344CB8AC3E}">
        <p14:creationId xmlns:p14="http://schemas.microsoft.com/office/powerpoint/2010/main" val="33169409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30166"/>
          </a:xfrm>
        </p:spPr>
        <p:txBody>
          <a:bodyPr/>
          <a:lstStyle/>
          <a:p>
            <a:r>
              <a:rPr lang="en-US" b="1" dirty="0">
                <a:solidFill>
                  <a:schemeClr val="bg2">
                    <a:lumMod val="20000"/>
                    <a:lumOff val="80000"/>
                  </a:schemeClr>
                </a:solidFill>
              </a:rPr>
              <a:t>Night Surveys</a:t>
            </a:r>
          </a:p>
        </p:txBody>
      </p:sp>
      <p:pic>
        <p:nvPicPr>
          <p:cNvPr id="7" name="Picture 6" descr="A close up of a bug&#10;&#10;Description automatically generated with low confidence">
            <a:extLst>
              <a:ext uri="{FF2B5EF4-FFF2-40B4-BE49-F238E27FC236}">
                <a16:creationId xmlns:a16="http://schemas.microsoft.com/office/drawing/2014/main" id="{06565DAD-CF34-7DD6-6D34-429F8BCDF6E9}"/>
              </a:ext>
            </a:extLst>
          </p:cNvPr>
          <p:cNvPicPr>
            <a:picLocks noChangeAspect="1"/>
          </p:cNvPicPr>
          <p:nvPr/>
        </p:nvPicPr>
        <p:blipFill>
          <a:blip r:embed="rId3"/>
          <a:stretch>
            <a:fillRect/>
          </a:stretch>
        </p:blipFill>
        <p:spPr>
          <a:xfrm>
            <a:off x="291659" y="930166"/>
            <a:ext cx="4185745" cy="5580993"/>
          </a:xfrm>
          <a:prstGeom prst="rect">
            <a:avLst/>
          </a:prstGeom>
          <a:ln w="28575">
            <a:solidFill>
              <a:srgbClr val="FFFFFF"/>
            </a:solidFill>
          </a:ln>
        </p:spPr>
      </p:pic>
      <p:pic>
        <p:nvPicPr>
          <p:cNvPr id="4" name="Picture 3" descr="A close-up of a plant&#10;&#10;Description automatically generated with low confidence">
            <a:extLst>
              <a:ext uri="{FF2B5EF4-FFF2-40B4-BE49-F238E27FC236}">
                <a16:creationId xmlns:a16="http://schemas.microsoft.com/office/drawing/2014/main" id="{9B755339-FAB1-2792-BB80-48C38526B1DF}"/>
              </a:ext>
            </a:extLst>
          </p:cNvPr>
          <p:cNvPicPr>
            <a:picLocks noChangeAspect="1"/>
          </p:cNvPicPr>
          <p:nvPr/>
        </p:nvPicPr>
        <p:blipFill>
          <a:blip r:embed="rId4"/>
          <a:stretch>
            <a:fillRect/>
          </a:stretch>
        </p:blipFill>
        <p:spPr>
          <a:xfrm>
            <a:off x="4733591" y="914400"/>
            <a:ext cx="4185744" cy="5580992"/>
          </a:xfrm>
          <a:prstGeom prst="rect">
            <a:avLst/>
          </a:prstGeom>
          <a:ln w="28575">
            <a:solidFill>
              <a:srgbClr val="FFFFFF"/>
            </a:solidFill>
          </a:ln>
        </p:spPr>
      </p:pic>
    </p:spTree>
    <p:extLst>
      <p:ext uri="{BB962C8B-B14F-4D97-AF65-F5344CB8AC3E}">
        <p14:creationId xmlns:p14="http://schemas.microsoft.com/office/powerpoint/2010/main" val="35664798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2">
                    <a:lumMod val="20000"/>
                    <a:lumOff val="80000"/>
                  </a:schemeClr>
                </a:solidFill>
              </a:rPr>
              <a:t>The Data Book</a:t>
            </a:r>
          </a:p>
        </p:txBody>
      </p:sp>
      <p:pic>
        <p:nvPicPr>
          <p:cNvPr id="5" name="Content Placeholder 4" descr="99d.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ln w="28575" cmpd="sng">
            <a:solidFill>
              <a:srgbClr val="FFFFFF"/>
            </a:solidFill>
          </a:ln>
        </p:spPr>
      </p:pic>
    </p:spTree>
    <p:extLst>
      <p:ext uri="{BB962C8B-B14F-4D97-AF65-F5344CB8AC3E}">
        <p14:creationId xmlns:p14="http://schemas.microsoft.com/office/powerpoint/2010/main" val="23592724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62104"/>
          </a:xfrm>
        </p:spPr>
        <p:txBody>
          <a:bodyPr/>
          <a:lstStyle/>
          <a:p>
            <a:r>
              <a:rPr lang="en-US" b="1" dirty="0">
                <a:solidFill>
                  <a:schemeClr val="bg2">
                    <a:lumMod val="20000"/>
                    <a:lumOff val="80000"/>
                  </a:schemeClr>
                </a:solidFill>
              </a:rPr>
              <a:t>Gastropods</a:t>
            </a:r>
          </a:p>
        </p:txBody>
      </p:sp>
      <p:pic>
        <p:nvPicPr>
          <p:cNvPr id="8" name="Picture 7" descr="IMG_382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199" y="4140201"/>
            <a:ext cx="2743200" cy="2057401"/>
          </a:xfrm>
          <a:prstGeom prst="rect">
            <a:avLst/>
          </a:prstGeom>
          <a:ln w="28575" cmpd="sng">
            <a:solidFill>
              <a:srgbClr val="FFFFFF"/>
            </a:solidFill>
          </a:ln>
        </p:spPr>
      </p:pic>
      <p:pic>
        <p:nvPicPr>
          <p:cNvPr id="9" name="Picture 8" descr="IMG_3835.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43600" y="4140201"/>
            <a:ext cx="2743200" cy="2057401"/>
          </a:xfrm>
          <a:prstGeom prst="rect">
            <a:avLst/>
          </a:prstGeom>
          <a:ln w="28575" cmpd="sng">
            <a:solidFill>
              <a:srgbClr val="FFFFFF"/>
            </a:solidFill>
          </a:ln>
        </p:spPr>
      </p:pic>
      <p:pic>
        <p:nvPicPr>
          <p:cNvPr id="10" name="Picture 9" descr="IMG_4282.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43600" y="1600200"/>
            <a:ext cx="2743200" cy="2057400"/>
          </a:xfrm>
          <a:prstGeom prst="rect">
            <a:avLst/>
          </a:prstGeom>
          <a:ln w="28575" cmpd="sng">
            <a:solidFill>
              <a:srgbClr val="FFFFFF"/>
            </a:solidFill>
          </a:ln>
        </p:spPr>
      </p:pic>
      <p:pic>
        <p:nvPicPr>
          <p:cNvPr id="11" name="Picture 10" descr="IMG_4160.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54644" y="4449658"/>
            <a:ext cx="1828800" cy="1371600"/>
          </a:xfrm>
          <a:prstGeom prst="rect">
            <a:avLst/>
          </a:prstGeom>
          <a:ln w="28575" cmpd="sng">
            <a:solidFill>
              <a:srgbClr val="FFFFFF"/>
            </a:solidFill>
          </a:ln>
        </p:spPr>
      </p:pic>
      <p:pic>
        <p:nvPicPr>
          <p:cNvPr id="12" name="Picture 11" descr="IMG_3887.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54644" y="2076243"/>
            <a:ext cx="1828800" cy="1371600"/>
          </a:xfrm>
          <a:prstGeom prst="rect">
            <a:avLst/>
          </a:prstGeom>
          <a:ln w="28575" cmpd="sng">
            <a:solidFill>
              <a:srgbClr val="FFFFFF"/>
            </a:solidFill>
          </a:ln>
        </p:spPr>
      </p:pic>
      <p:pic>
        <p:nvPicPr>
          <p:cNvPr id="14" name="Content Placeholder 13" descr="82.jpg"/>
          <p:cNvPicPr>
            <a:picLocks noGrp="1"/>
          </p:cNvPicPr>
          <p:nvPr>
            <p:ph idx="1"/>
          </p:nvPr>
        </p:nvPicPr>
        <p:blipFill rotWithShape="1">
          <a:blip r:embed="rId8" cstate="screen">
            <a:extLst>
              <a:ext uri="{28A0092B-C50C-407E-A947-70E740481C1C}">
                <a14:useLocalDpi xmlns:a14="http://schemas.microsoft.com/office/drawing/2010/main"/>
              </a:ext>
            </a:extLst>
          </a:blip>
          <a:srcRect/>
          <a:stretch/>
        </p:blipFill>
        <p:spPr>
          <a:xfrm>
            <a:off x="457199" y="1600200"/>
            <a:ext cx="2743200" cy="2057400"/>
          </a:xfrm>
          <a:ln w="28575" cmpd="sng">
            <a:solidFill>
              <a:srgbClr val="FFFFFF"/>
            </a:solidFill>
          </a:ln>
        </p:spPr>
      </p:pic>
    </p:spTree>
    <p:extLst>
      <p:ext uri="{BB962C8B-B14F-4D97-AF65-F5344CB8AC3E}">
        <p14:creationId xmlns:p14="http://schemas.microsoft.com/office/powerpoint/2010/main" val="20070918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01212"/>
            <a:ext cx="8229600" cy="765886"/>
          </a:xfrm>
        </p:spPr>
        <p:txBody>
          <a:bodyPr/>
          <a:lstStyle/>
          <a:p>
            <a:r>
              <a:rPr lang="en-US" b="1" dirty="0">
                <a:solidFill>
                  <a:schemeClr val="bg2">
                    <a:lumMod val="20000"/>
                    <a:lumOff val="80000"/>
                  </a:schemeClr>
                </a:solidFill>
              </a:rPr>
              <a:t>Rainforest at Night</a:t>
            </a:r>
          </a:p>
        </p:txBody>
      </p:sp>
      <p:pic>
        <p:nvPicPr>
          <p:cNvPr id="7" name="Picture 6" descr="A picture containing tree, outdoor, plant&#10;&#10;Description automatically generated">
            <a:extLst>
              <a:ext uri="{FF2B5EF4-FFF2-40B4-BE49-F238E27FC236}">
                <a16:creationId xmlns:a16="http://schemas.microsoft.com/office/drawing/2014/main" id="{E7CDF983-36D7-9023-3DBD-D280C06EE80A}"/>
              </a:ext>
            </a:extLst>
          </p:cNvPr>
          <p:cNvPicPr>
            <a:picLocks noChangeAspect="1"/>
          </p:cNvPicPr>
          <p:nvPr/>
        </p:nvPicPr>
        <p:blipFill>
          <a:blip r:embed="rId5"/>
          <a:stretch>
            <a:fillRect/>
          </a:stretch>
        </p:blipFill>
        <p:spPr>
          <a:xfrm>
            <a:off x="325164" y="921019"/>
            <a:ext cx="4109832" cy="5479775"/>
          </a:xfrm>
          <a:prstGeom prst="rect">
            <a:avLst/>
          </a:prstGeom>
          <a:ln w="28575">
            <a:solidFill>
              <a:srgbClr val="FFFFFF"/>
            </a:solidFill>
          </a:ln>
        </p:spPr>
      </p:pic>
      <p:pic>
        <p:nvPicPr>
          <p:cNvPr id="8" name="IMG_0368">
            <a:hlinkClick r:id="" action="ppaction://media"/>
            <a:extLst>
              <a:ext uri="{FF2B5EF4-FFF2-40B4-BE49-F238E27FC236}">
                <a16:creationId xmlns:a16="http://schemas.microsoft.com/office/drawing/2014/main" id="{C27B50C3-805C-1AF7-0D50-CC671EFE9D7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23944" y="921018"/>
            <a:ext cx="3087197" cy="5479775"/>
          </a:xfrm>
          <a:prstGeom prst="rect">
            <a:avLst/>
          </a:prstGeom>
          <a:ln w="28575">
            <a:solidFill>
              <a:srgbClr val="FFFFFF"/>
            </a:solidFill>
          </a:ln>
        </p:spPr>
      </p:pic>
    </p:spTree>
    <p:extLst>
      <p:ext uri="{BB962C8B-B14F-4D97-AF65-F5344CB8AC3E}">
        <p14:creationId xmlns:p14="http://schemas.microsoft.com/office/powerpoint/2010/main" val="8076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6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01212"/>
            <a:ext cx="8229600" cy="765886"/>
          </a:xfrm>
        </p:spPr>
        <p:txBody>
          <a:bodyPr/>
          <a:lstStyle/>
          <a:p>
            <a:r>
              <a:rPr lang="en-US" b="1" dirty="0">
                <a:solidFill>
                  <a:schemeClr val="bg2">
                    <a:lumMod val="20000"/>
                    <a:lumOff val="80000"/>
                  </a:schemeClr>
                </a:solidFill>
              </a:rPr>
              <a:t>Rainforest at Night</a:t>
            </a:r>
          </a:p>
        </p:txBody>
      </p:sp>
      <p:pic>
        <p:nvPicPr>
          <p:cNvPr id="4" name="Picture 3" descr="A spider on a rock&#10;&#10;Description automatically generated with low confidence">
            <a:extLst>
              <a:ext uri="{FF2B5EF4-FFF2-40B4-BE49-F238E27FC236}">
                <a16:creationId xmlns:a16="http://schemas.microsoft.com/office/drawing/2014/main" id="{F2CD2E9B-B323-AB3C-7EAC-7203B195F017}"/>
              </a:ext>
            </a:extLst>
          </p:cNvPr>
          <p:cNvPicPr>
            <a:picLocks noChangeAspect="1"/>
          </p:cNvPicPr>
          <p:nvPr/>
        </p:nvPicPr>
        <p:blipFill>
          <a:blip r:embed="rId5"/>
          <a:stretch>
            <a:fillRect/>
          </a:stretch>
        </p:blipFill>
        <p:spPr>
          <a:xfrm>
            <a:off x="348809" y="953806"/>
            <a:ext cx="4144361" cy="5525815"/>
          </a:xfrm>
          <a:prstGeom prst="rect">
            <a:avLst/>
          </a:prstGeom>
          <a:ln w="28575">
            <a:solidFill>
              <a:srgbClr val="FFFFFF"/>
            </a:solidFill>
          </a:ln>
        </p:spPr>
      </p:pic>
      <p:pic>
        <p:nvPicPr>
          <p:cNvPr id="5" name="IMG_5002">
            <a:hlinkClick r:id="" action="ppaction://media"/>
            <a:extLst>
              <a:ext uri="{FF2B5EF4-FFF2-40B4-BE49-F238E27FC236}">
                <a16:creationId xmlns:a16="http://schemas.microsoft.com/office/drawing/2014/main" id="{24D1EA2D-F0EA-885C-5FEA-19706F4EB86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123025" y="867098"/>
            <a:ext cx="3185401" cy="5662936"/>
          </a:xfrm>
          <a:prstGeom prst="rect">
            <a:avLst/>
          </a:prstGeom>
          <a:ln w="28575">
            <a:solidFill>
              <a:srgbClr val="FFFFFF"/>
            </a:solidFill>
          </a:ln>
        </p:spPr>
      </p:pic>
    </p:spTree>
    <p:extLst>
      <p:ext uri="{BB962C8B-B14F-4D97-AF65-F5344CB8AC3E}">
        <p14:creationId xmlns:p14="http://schemas.microsoft.com/office/powerpoint/2010/main" val="22069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01212"/>
            <a:ext cx="8229600" cy="765886"/>
          </a:xfrm>
        </p:spPr>
        <p:txBody>
          <a:bodyPr/>
          <a:lstStyle/>
          <a:p>
            <a:r>
              <a:rPr lang="en-US" b="1" dirty="0">
                <a:solidFill>
                  <a:schemeClr val="bg2">
                    <a:lumMod val="20000"/>
                    <a:lumOff val="80000"/>
                  </a:schemeClr>
                </a:solidFill>
              </a:rPr>
              <a:t>Rainforest at Night</a:t>
            </a:r>
          </a:p>
        </p:txBody>
      </p:sp>
      <p:pic>
        <p:nvPicPr>
          <p:cNvPr id="3" name="IMG_5003">
            <a:hlinkClick r:id="" action="ppaction://media"/>
            <a:extLst>
              <a:ext uri="{FF2B5EF4-FFF2-40B4-BE49-F238E27FC236}">
                <a16:creationId xmlns:a16="http://schemas.microsoft.com/office/drawing/2014/main" id="{94260B67-1037-5C57-EFA2-86D03404706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34313" y="867098"/>
            <a:ext cx="3159447" cy="5616794"/>
          </a:xfrm>
          <a:prstGeom prst="rect">
            <a:avLst/>
          </a:prstGeom>
          <a:ln w="28575">
            <a:solidFill>
              <a:srgbClr val="FFFFFF"/>
            </a:solidFill>
          </a:ln>
        </p:spPr>
      </p:pic>
      <p:pic>
        <p:nvPicPr>
          <p:cNvPr id="5" name="Picture 4" descr="A picture containing ground, dirt, stone, microphone&#10;&#10;Description automatically generated">
            <a:extLst>
              <a:ext uri="{FF2B5EF4-FFF2-40B4-BE49-F238E27FC236}">
                <a16:creationId xmlns:a16="http://schemas.microsoft.com/office/drawing/2014/main" id="{F89C5939-161D-4460-E239-8B422B939A8D}"/>
              </a:ext>
            </a:extLst>
          </p:cNvPr>
          <p:cNvPicPr>
            <a:picLocks noChangeAspect="1"/>
          </p:cNvPicPr>
          <p:nvPr/>
        </p:nvPicPr>
        <p:blipFill>
          <a:blip r:embed="rId6"/>
          <a:stretch>
            <a:fillRect/>
          </a:stretch>
        </p:blipFill>
        <p:spPr>
          <a:xfrm>
            <a:off x="4572000" y="867098"/>
            <a:ext cx="4218487" cy="5624649"/>
          </a:xfrm>
          <a:prstGeom prst="rect">
            <a:avLst/>
          </a:prstGeom>
          <a:ln w="28575">
            <a:solidFill>
              <a:srgbClr val="FFFFFF"/>
            </a:solidFill>
          </a:ln>
        </p:spPr>
      </p:pic>
    </p:spTree>
    <p:extLst>
      <p:ext uri="{BB962C8B-B14F-4D97-AF65-F5344CB8AC3E}">
        <p14:creationId xmlns:p14="http://schemas.microsoft.com/office/powerpoint/2010/main" val="114608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8366"/>
            <a:ext cx="8229600" cy="822642"/>
          </a:xfrm>
        </p:spPr>
        <p:txBody>
          <a:bodyPr/>
          <a:lstStyle/>
          <a:p>
            <a:r>
              <a:rPr lang="en-US" b="1" dirty="0">
                <a:solidFill>
                  <a:schemeClr val="bg2">
                    <a:lumMod val="20000"/>
                    <a:lumOff val="80000"/>
                  </a:schemeClr>
                </a:solidFill>
              </a:rPr>
              <a:t>Rainforest at Night</a:t>
            </a:r>
          </a:p>
        </p:txBody>
      </p:sp>
      <p:pic>
        <p:nvPicPr>
          <p:cNvPr id="7" name="Picture 6">
            <a:extLst>
              <a:ext uri="{FF2B5EF4-FFF2-40B4-BE49-F238E27FC236}">
                <a16:creationId xmlns:a16="http://schemas.microsoft.com/office/drawing/2014/main" id="{0C33073A-5A77-47F1-9D81-219AD8053075}"/>
              </a:ext>
            </a:extLst>
          </p:cNvPr>
          <p:cNvPicPr>
            <a:picLocks noChangeAspect="1"/>
          </p:cNvPicPr>
          <p:nvPr/>
        </p:nvPicPr>
        <p:blipFill rotWithShape="1">
          <a:blip r:embed="rId3"/>
          <a:srcRect t="24000"/>
          <a:stretch/>
        </p:blipFill>
        <p:spPr>
          <a:xfrm>
            <a:off x="1143000" y="1286874"/>
            <a:ext cx="6858000" cy="5212080"/>
          </a:xfrm>
          <a:prstGeom prst="rect">
            <a:avLst/>
          </a:prstGeom>
          <a:noFill/>
          <a:ln w="28575">
            <a:solidFill>
              <a:srgbClr val="FFFFFF"/>
            </a:solidFill>
          </a:ln>
        </p:spPr>
      </p:pic>
    </p:spTree>
    <p:extLst>
      <p:ext uri="{BB962C8B-B14F-4D97-AF65-F5344CB8AC3E}">
        <p14:creationId xmlns:p14="http://schemas.microsoft.com/office/powerpoint/2010/main" val="1325112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2">
                    <a:lumMod val="20000"/>
                    <a:lumOff val="80000"/>
                  </a:schemeClr>
                </a:solidFill>
              </a:rPr>
              <a:t>Field Station Road</a:t>
            </a:r>
          </a:p>
        </p:txBody>
      </p:sp>
      <p:pic>
        <p:nvPicPr>
          <p:cNvPr id="6" name="Content Placeholder 5" descr="6a.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ln w="28575" cmpd="sng">
            <a:solidFill>
              <a:srgbClr val="FFFFFF"/>
            </a:solidFill>
          </a:ln>
        </p:spPr>
      </p:pic>
    </p:spTree>
    <p:extLst>
      <p:ext uri="{BB962C8B-B14F-4D97-AF65-F5344CB8AC3E}">
        <p14:creationId xmlns:p14="http://schemas.microsoft.com/office/powerpoint/2010/main" val="14622074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5" name="Content Placeholder 4" descr="IMG_3844.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57200" y="1237590"/>
            <a:ext cx="8229600" cy="4525963"/>
          </a:xfrm>
          <a:ln w="28575" cmpd="sng">
            <a:solidFill>
              <a:srgbClr val="FFFFFF"/>
            </a:solidFill>
          </a:ln>
        </p:spPr>
      </p:pic>
      <p:sp>
        <p:nvSpPr>
          <p:cNvPr id="6" name="Title 1">
            <a:extLst>
              <a:ext uri="{FF2B5EF4-FFF2-40B4-BE49-F238E27FC236}">
                <a16:creationId xmlns:a16="http://schemas.microsoft.com/office/drawing/2014/main" id="{6A9255BE-619A-5D6B-5E02-BAEB98961C7B}"/>
              </a:ext>
            </a:extLst>
          </p:cNvPr>
          <p:cNvSpPr txBox="1">
            <a:spLocks/>
          </p:cNvSpPr>
          <p:nvPr/>
        </p:nvSpPr>
        <p:spPr>
          <a:xfrm>
            <a:off x="457200" y="218366"/>
            <a:ext cx="8229600" cy="82264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2">
                    <a:lumMod val="20000"/>
                    <a:lumOff val="80000"/>
                  </a:schemeClr>
                </a:solidFill>
              </a:rPr>
              <a:t>Rainforest at Night</a:t>
            </a:r>
          </a:p>
        </p:txBody>
      </p:sp>
    </p:spTree>
    <p:extLst>
      <p:ext uri="{BB962C8B-B14F-4D97-AF65-F5344CB8AC3E}">
        <p14:creationId xmlns:p14="http://schemas.microsoft.com/office/powerpoint/2010/main" val="15577203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E4CEF9-3D4A-4AA5-A17C-0E2BE1B8F7CC}"/>
              </a:ext>
            </a:extLst>
          </p:cNvPr>
          <p:cNvPicPr>
            <a:picLocks noChangeAspect="1"/>
          </p:cNvPicPr>
          <p:nvPr/>
        </p:nvPicPr>
        <p:blipFill rotWithShape="1">
          <a:blip r:embed="rId3"/>
          <a:srcRect t="32192" b="11534"/>
          <a:stretch/>
        </p:blipFill>
        <p:spPr>
          <a:xfrm>
            <a:off x="1011998" y="1209821"/>
            <a:ext cx="7119132" cy="5341604"/>
          </a:xfrm>
          <a:prstGeom prst="rect">
            <a:avLst/>
          </a:prstGeom>
          <a:ln w="28575">
            <a:solidFill>
              <a:srgbClr val="FFFFFF"/>
            </a:solidFill>
          </a:ln>
        </p:spPr>
      </p:pic>
      <p:sp>
        <p:nvSpPr>
          <p:cNvPr id="5" name="Title 1">
            <a:extLst>
              <a:ext uri="{FF2B5EF4-FFF2-40B4-BE49-F238E27FC236}">
                <a16:creationId xmlns:a16="http://schemas.microsoft.com/office/drawing/2014/main" id="{DB39C74D-6191-0E7E-C56F-E09A50595DA2}"/>
              </a:ext>
            </a:extLst>
          </p:cNvPr>
          <p:cNvSpPr>
            <a:spLocks noGrp="1"/>
          </p:cNvSpPr>
          <p:nvPr>
            <p:ph type="title"/>
          </p:nvPr>
        </p:nvSpPr>
        <p:spPr>
          <a:xfrm>
            <a:off x="457200" y="218366"/>
            <a:ext cx="8229600" cy="822642"/>
          </a:xfrm>
        </p:spPr>
        <p:txBody>
          <a:bodyPr/>
          <a:lstStyle/>
          <a:p>
            <a:r>
              <a:rPr lang="en-US" b="1" dirty="0">
                <a:solidFill>
                  <a:schemeClr val="bg1"/>
                </a:solidFill>
              </a:rPr>
              <a:t>Rainforest at Night</a:t>
            </a:r>
          </a:p>
        </p:txBody>
      </p:sp>
    </p:spTree>
    <p:extLst>
      <p:ext uri="{BB962C8B-B14F-4D97-AF65-F5344CB8AC3E}">
        <p14:creationId xmlns:p14="http://schemas.microsoft.com/office/powerpoint/2010/main" val="16542114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AE0431-4CA9-4CD6-AA1E-6D6894483C4A}"/>
              </a:ext>
            </a:extLst>
          </p:cNvPr>
          <p:cNvPicPr>
            <a:picLocks noChangeAspect="1"/>
          </p:cNvPicPr>
          <p:nvPr/>
        </p:nvPicPr>
        <p:blipFill rotWithShape="1">
          <a:blip r:embed="rId3"/>
          <a:srcRect l="26782" t="12812" b="4709"/>
          <a:stretch/>
        </p:blipFill>
        <p:spPr>
          <a:xfrm>
            <a:off x="457200" y="1012873"/>
            <a:ext cx="3706837" cy="5567609"/>
          </a:xfrm>
          <a:prstGeom prst="rect">
            <a:avLst/>
          </a:prstGeom>
          <a:ln w="28575">
            <a:solidFill>
              <a:schemeClr val="bg1"/>
            </a:solidFill>
          </a:ln>
        </p:spPr>
      </p:pic>
      <p:pic>
        <p:nvPicPr>
          <p:cNvPr id="6" name="Picture 5">
            <a:extLst>
              <a:ext uri="{FF2B5EF4-FFF2-40B4-BE49-F238E27FC236}">
                <a16:creationId xmlns:a16="http://schemas.microsoft.com/office/drawing/2014/main" id="{907AB413-A06C-4F5A-A472-D819A5B69106}"/>
              </a:ext>
            </a:extLst>
          </p:cNvPr>
          <p:cNvPicPr>
            <a:picLocks noChangeAspect="1"/>
          </p:cNvPicPr>
          <p:nvPr/>
        </p:nvPicPr>
        <p:blipFill rotWithShape="1">
          <a:blip r:embed="rId4"/>
          <a:srcRect l="11438" t="10101" r="10416"/>
          <a:stretch/>
        </p:blipFill>
        <p:spPr>
          <a:xfrm>
            <a:off x="4979964" y="1012873"/>
            <a:ext cx="3630478" cy="5568696"/>
          </a:xfrm>
          <a:prstGeom prst="rect">
            <a:avLst/>
          </a:prstGeom>
          <a:ln w="28575">
            <a:solidFill>
              <a:srgbClr val="FFFFFF"/>
            </a:solidFill>
          </a:ln>
        </p:spPr>
      </p:pic>
      <p:sp>
        <p:nvSpPr>
          <p:cNvPr id="7" name="Title 1">
            <a:extLst>
              <a:ext uri="{FF2B5EF4-FFF2-40B4-BE49-F238E27FC236}">
                <a16:creationId xmlns:a16="http://schemas.microsoft.com/office/drawing/2014/main" id="{F81FBBA4-B438-37B8-CE25-25AC4D2FD456}"/>
              </a:ext>
            </a:extLst>
          </p:cNvPr>
          <p:cNvSpPr>
            <a:spLocks noGrp="1"/>
          </p:cNvSpPr>
          <p:nvPr>
            <p:ph type="title"/>
          </p:nvPr>
        </p:nvSpPr>
        <p:spPr>
          <a:xfrm>
            <a:off x="457200" y="76472"/>
            <a:ext cx="8229600" cy="822642"/>
          </a:xfrm>
        </p:spPr>
        <p:txBody>
          <a:bodyPr/>
          <a:lstStyle/>
          <a:p>
            <a:r>
              <a:rPr lang="en-US" b="1" dirty="0">
                <a:solidFill>
                  <a:schemeClr val="bg2">
                    <a:lumMod val="20000"/>
                    <a:lumOff val="80000"/>
                  </a:schemeClr>
                </a:solidFill>
              </a:rPr>
              <a:t>Rainforest at Night</a:t>
            </a:r>
          </a:p>
        </p:txBody>
      </p:sp>
    </p:spTree>
    <p:extLst>
      <p:ext uri="{BB962C8B-B14F-4D97-AF65-F5344CB8AC3E}">
        <p14:creationId xmlns:p14="http://schemas.microsoft.com/office/powerpoint/2010/main" val="20993937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24251" y="120920"/>
            <a:ext cx="4020204" cy="813183"/>
          </a:xfrm>
        </p:spPr>
        <p:txBody>
          <a:bodyPr/>
          <a:lstStyle/>
          <a:p>
            <a:r>
              <a:rPr lang="en-US" b="1" dirty="0">
                <a:solidFill>
                  <a:schemeClr val="bg2">
                    <a:lumMod val="20000"/>
                    <a:lumOff val="80000"/>
                  </a:schemeClr>
                </a:solidFill>
              </a:rPr>
              <a:t>Other Fun</a:t>
            </a:r>
          </a:p>
        </p:txBody>
      </p:sp>
      <p:pic>
        <p:nvPicPr>
          <p:cNvPr id="5" name="Picture 4" descr="A group of people sitting on a bench looking at the water&#10;&#10;Description automatically generated with medium confidence">
            <a:extLst>
              <a:ext uri="{FF2B5EF4-FFF2-40B4-BE49-F238E27FC236}">
                <a16:creationId xmlns:a16="http://schemas.microsoft.com/office/drawing/2014/main" id="{701ED150-2ECF-0D97-9A52-DC37F32D029C}"/>
              </a:ext>
            </a:extLst>
          </p:cNvPr>
          <p:cNvPicPr>
            <a:picLocks noChangeAspect="1"/>
          </p:cNvPicPr>
          <p:nvPr/>
        </p:nvPicPr>
        <p:blipFill>
          <a:blip r:embed="rId3"/>
          <a:stretch>
            <a:fillRect/>
          </a:stretch>
        </p:blipFill>
        <p:spPr>
          <a:xfrm>
            <a:off x="236481" y="199750"/>
            <a:ext cx="4267199" cy="3200400"/>
          </a:xfrm>
          <a:prstGeom prst="rect">
            <a:avLst/>
          </a:prstGeom>
          <a:ln w="28575">
            <a:solidFill>
              <a:srgbClr val="FFFFFF"/>
            </a:solidFill>
          </a:ln>
        </p:spPr>
      </p:pic>
      <p:pic>
        <p:nvPicPr>
          <p:cNvPr id="8" name="Picture 7" descr="A waterfall in a forest&#10;&#10;Description automatically generated with medium confidence">
            <a:extLst>
              <a:ext uri="{FF2B5EF4-FFF2-40B4-BE49-F238E27FC236}">
                <a16:creationId xmlns:a16="http://schemas.microsoft.com/office/drawing/2014/main" id="{0862D445-47EB-D605-4E38-E25287583442}"/>
              </a:ext>
            </a:extLst>
          </p:cNvPr>
          <p:cNvPicPr>
            <a:picLocks noChangeAspect="1"/>
          </p:cNvPicPr>
          <p:nvPr/>
        </p:nvPicPr>
        <p:blipFill>
          <a:blip r:embed="rId4"/>
          <a:stretch>
            <a:fillRect/>
          </a:stretch>
        </p:blipFill>
        <p:spPr>
          <a:xfrm>
            <a:off x="4824251" y="930162"/>
            <a:ext cx="3925614" cy="5234152"/>
          </a:xfrm>
          <a:prstGeom prst="rect">
            <a:avLst/>
          </a:prstGeom>
          <a:ln w="28575">
            <a:solidFill>
              <a:srgbClr val="FFFFFF"/>
            </a:solidFill>
          </a:ln>
        </p:spPr>
      </p:pic>
      <p:pic>
        <p:nvPicPr>
          <p:cNvPr id="12" name="Picture 11" descr="A group of women posing for a photo in front of a waterfall&#10;&#10;Description automatically generated">
            <a:extLst>
              <a:ext uri="{FF2B5EF4-FFF2-40B4-BE49-F238E27FC236}">
                <a16:creationId xmlns:a16="http://schemas.microsoft.com/office/drawing/2014/main" id="{583E9042-33EC-A23D-4694-87898E409760}"/>
              </a:ext>
            </a:extLst>
          </p:cNvPr>
          <p:cNvPicPr>
            <a:picLocks noChangeAspect="1"/>
          </p:cNvPicPr>
          <p:nvPr/>
        </p:nvPicPr>
        <p:blipFill>
          <a:blip r:embed="rId5"/>
          <a:stretch>
            <a:fillRect/>
          </a:stretch>
        </p:blipFill>
        <p:spPr>
          <a:xfrm>
            <a:off x="236481" y="3457850"/>
            <a:ext cx="4267200" cy="3200400"/>
          </a:xfrm>
          <a:prstGeom prst="rect">
            <a:avLst/>
          </a:prstGeom>
          <a:ln w="28575">
            <a:solidFill>
              <a:srgbClr val="FFFFFF"/>
            </a:solidFill>
          </a:ln>
        </p:spPr>
      </p:pic>
    </p:spTree>
    <p:extLst>
      <p:ext uri="{BB962C8B-B14F-4D97-AF65-F5344CB8AC3E}">
        <p14:creationId xmlns:p14="http://schemas.microsoft.com/office/powerpoint/2010/main" val="26699319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9681"/>
            <a:ext cx="8229600" cy="813183"/>
          </a:xfrm>
        </p:spPr>
        <p:txBody>
          <a:bodyPr/>
          <a:lstStyle/>
          <a:p>
            <a:r>
              <a:rPr lang="en-US" b="1" dirty="0">
                <a:solidFill>
                  <a:schemeClr val="bg2">
                    <a:lumMod val="20000"/>
                    <a:lumOff val="80000"/>
                  </a:schemeClr>
                </a:solidFill>
              </a:rPr>
              <a:t>Other Fun</a:t>
            </a:r>
          </a:p>
        </p:txBody>
      </p:sp>
      <p:pic>
        <p:nvPicPr>
          <p:cNvPr id="3" name="IMG_7473">
            <a:hlinkClick r:id="" action="ppaction://media"/>
            <a:extLst>
              <a:ext uri="{FF2B5EF4-FFF2-40B4-BE49-F238E27FC236}">
                <a16:creationId xmlns:a16="http://schemas.microsoft.com/office/drawing/2014/main" id="{392CA48E-00DB-8305-A399-4EF0D2F8E09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68240" y="882863"/>
            <a:ext cx="3123875" cy="5553555"/>
          </a:xfrm>
          <a:prstGeom prst="rect">
            <a:avLst/>
          </a:prstGeom>
        </p:spPr>
      </p:pic>
      <p:pic>
        <p:nvPicPr>
          <p:cNvPr id="6" name="Picture 5">
            <a:extLst>
              <a:ext uri="{FF2B5EF4-FFF2-40B4-BE49-F238E27FC236}">
                <a16:creationId xmlns:a16="http://schemas.microsoft.com/office/drawing/2014/main" id="{88323453-5C6A-2AF6-528B-93621F53BF1E}"/>
              </a:ext>
            </a:extLst>
          </p:cNvPr>
          <p:cNvPicPr>
            <a:picLocks noChangeAspect="1"/>
          </p:cNvPicPr>
          <p:nvPr/>
        </p:nvPicPr>
        <p:blipFill>
          <a:blip r:embed="rId6"/>
          <a:stretch>
            <a:fillRect/>
          </a:stretch>
        </p:blipFill>
        <p:spPr>
          <a:xfrm>
            <a:off x="412206" y="882863"/>
            <a:ext cx="4114800" cy="5486400"/>
          </a:xfrm>
          <a:prstGeom prst="rect">
            <a:avLst/>
          </a:prstGeom>
        </p:spPr>
      </p:pic>
    </p:spTree>
    <p:extLst>
      <p:ext uri="{BB962C8B-B14F-4D97-AF65-F5344CB8AC3E}">
        <p14:creationId xmlns:p14="http://schemas.microsoft.com/office/powerpoint/2010/main" val="312900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22143"/>
            <a:ext cx="7772400" cy="944657"/>
          </a:xfrm>
        </p:spPr>
        <p:txBody>
          <a:bodyPr/>
          <a:lstStyle/>
          <a:p>
            <a:r>
              <a:rPr lang="en-US" b="1" dirty="0">
                <a:solidFill>
                  <a:schemeClr val="bg2">
                    <a:lumMod val="20000"/>
                    <a:lumOff val="80000"/>
                  </a:schemeClr>
                </a:solidFill>
              </a:rPr>
              <a:t>Other Fun</a:t>
            </a:r>
          </a:p>
        </p:txBody>
      </p:sp>
      <p:pic>
        <p:nvPicPr>
          <p:cNvPr id="4" name="Picture 3" descr="IMG_424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4271" y="1417638"/>
            <a:ext cx="3200400" cy="2400300"/>
          </a:xfrm>
          <a:prstGeom prst="rect">
            <a:avLst/>
          </a:prstGeom>
          <a:ln w="28575" cmpd="sng">
            <a:solidFill>
              <a:srgbClr val="FFFFFF"/>
            </a:solidFill>
          </a:ln>
        </p:spPr>
      </p:pic>
      <p:pic>
        <p:nvPicPr>
          <p:cNvPr id="6" name="Picture 5" descr="92.JPG"/>
          <p:cNvPicPr>
            <a:picLocks/>
          </p:cNvPicPr>
          <p:nvPr/>
        </p:nvPicPr>
        <p:blipFill>
          <a:blip r:embed="rId4" cstate="screen">
            <a:extLst>
              <a:ext uri="{28A0092B-C50C-407E-A947-70E740481C1C}">
                <a14:useLocalDpi xmlns:a14="http://schemas.microsoft.com/office/drawing/2010/main"/>
              </a:ext>
            </a:extLst>
          </a:blip>
          <a:stretch>
            <a:fillRect/>
          </a:stretch>
        </p:blipFill>
        <p:spPr>
          <a:xfrm>
            <a:off x="974271" y="4095714"/>
            <a:ext cx="3200400" cy="2404872"/>
          </a:xfrm>
          <a:prstGeom prst="rect">
            <a:avLst/>
          </a:prstGeom>
          <a:ln w="28575" cmpd="sng">
            <a:solidFill>
              <a:srgbClr val="FFFFFF"/>
            </a:solidFill>
          </a:ln>
        </p:spPr>
      </p:pic>
      <p:pic>
        <p:nvPicPr>
          <p:cNvPr id="10" name="Picture 9" descr="96.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23543" y="1417638"/>
            <a:ext cx="3200400" cy="2400300"/>
          </a:xfrm>
          <a:prstGeom prst="rect">
            <a:avLst/>
          </a:prstGeom>
          <a:ln w="28575" cmpd="sng">
            <a:solidFill>
              <a:srgbClr val="FFFFFF"/>
            </a:solidFill>
          </a:ln>
        </p:spPr>
      </p:pic>
      <p:pic>
        <p:nvPicPr>
          <p:cNvPr id="11" name="Picture 10" descr="IMG_4316.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23543" y="4122929"/>
            <a:ext cx="3200400" cy="2400300"/>
          </a:xfrm>
          <a:prstGeom prst="rect">
            <a:avLst/>
          </a:prstGeom>
          <a:ln w="28575" cmpd="sng">
            <a:solidFill>
              <a:srgbClr val="FFFFFF"/>
            </a:solidFill>
          </a:ln>
        </p:spPr>
      </p:pic>
    </p:spTree>
    <p:extLst>
      <p:ext uri="{BB962C8B-B14F-4D97-AF65-F5344CB8AC3E}">
        <p14:creationId xmlns:p14="http://schemas.microsoft.com/office/powerpoint/2010/main" val="7075970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2">
                    <a:lumMod val="20000"/>
                    <a:lumOff val="80000"/>
                  </a:schemeClr>
                </a:solidFill>
              </a:rPr>
              <a:t>Thank You!</a:t>
            </a:r>
          </a:p>
        </p:txBody>
      </p:sp>
      <p:pic>
        <p:nvPicPr>
          <p:cNvPr id="4" name="Content Placeholder 3" descr="IMG_3914.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ln w="28575" cmpd="sng">
            <a:solidFill>
              <a:srgbClr val="FFFFFF"/>
            </a:solidFill>
          </a:ln>
        </p:spPr>
      </p:pic>
    </p:spTree>
    <p:extLst>
      <p:ext uri="{BB962C8B-B14F-4D97-AF65-F5344CB8AC3E}">
        <p14:creationId xmlns:p14="http://schemas.microsoft.com/office/powerpoint/2010/main" val="3457067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2">
                    <a:lumMod val="20000"/>
                    <a:lumOff val="80000"/>
                  </a:schemeClr>
                </a:solidFill>
              </a:rPr>
              <a:t>Driveway to Field Station</a:t>
            </a:r>
          </a:p>
        </p:txBody>
      </p:sp>
      <p:pic>
        <p:nvPicPr>
          <p:cNvPr id="4" name="Content Placeholder 3" descr="05.JP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ln w="28575" cmpd="sng">
            <a:solidFill>
              <a:srgbClr val="FFFFFF"/>
            </a:solidFill>
          </a:ln>
        </p:spPr>
      </p:pic>
    </p:spTree>
    <p:extLst>
      <p:ext uri="{BB962C8B-B14F-4D97-AF65-F5344CB8AC3E}">
        <p14:creationId xmlns:p14="http://schemas.microsoft.com/office/powerpoint/2010/main" val="56767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2">
                    <a:lumMod val="20000"/>
                    <a:lumOff val="80000"/>
                  </a:schemeClr>
                </a:solidFill>
              </a:rPr>
              <a:t>Driveway to Field Station</a:t>
            </a:r>
          </a:p>
        </p:txBody>
      </p:sp>
      <p:pic>
        <p:nvPicPr>
          <p:cNvPr id="5" name="Content Placeholder 4" descr="06.JP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ln w="28575" cmpd="sng">
            <a:solidFill>
              <a:srgbClr val="FFFFFF"/>
            </a:solidFill>
          </a:ln>
        </p:spPr>
      </p:pic>
    </p:spTree>
    <p:extLst>
      <p:ext uri="{BB962C8B-B14F-4D97-AF65-F5344CB8AC3E}">
        <p14:creationId xmlns:p14="http://schemas.microsoft.com/office/powerpoint/2010/main" val="2007259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2">
                    <a:lumMod val="20000"/>
                    <a:lumOff val="80000"/>
                  </a:schemeClr>
                </a:solidFill>
              </a:rPr>
              <a:t>El Verde Field Station</a:t>
            </a:r>
          </a:p>
        </p:txBody>
      </p:sp>
      <p:pic>
        <p:nvPicPr>
          <p:cNvPr id="4" name="Content Placeholder 3" descr="07.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ln w="28575" cmpd="sng">
            <a:solidFill>
              <a:srgbClr val="FFFFFF"/>
            </a:solidFill>
          </a:ln>
        </p:spPr>
      </p:pic>
    </p:spTree>
    <p:extLst>
      <p:ext uri="{BB962C8B-B14F-4D97-AF65-F5344CB8AC3E}">
        <p14:creationId xmlns:p14="http://schemas.microsoft.com/office/powerpoint/2010/main" val="397415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2">
                    <a:lumMod val="20000"/>
                    <a:lumOff val="80000"/>
                  </a:schemeClr>
                </a:solidFill>
              </a:rPr>
              <a:t>El Verde Field Station</a:t>
            </a:r>
          </a:p>
        </p:txBody>
      </p:sp>
      <p:pic>
        <p:nvPicPr>
          <p:cNvPr id="4" name="Content Placeholder 3" descr="08.JP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ln w="28575" cmpd="sng">
            <a:solidFill>
              <a:srgbClr val="FFFFFF"/>
            </a:solidFill>
          </a:ln>
        </p:spPr>
      </p:pic>
    </p:spTree>
    <p:extLst>
      <p:ext uri="{BB962C8B-B14F-4D97-AF65-F5344CB8AC3E}">
        <p14:creationId xmlns:p14="http://schemas.microsoft.com/office/powerpoint/2010/main" val="3538831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2">
                    <a:lumMod val="20000"/>
                    <a:lumOff val="80000"/>
                  </a:schemeClr>
                </a:solidFill>
              </a:rPr>
              <a:t>El Verde Field Station</a:t>
            </a:r>
          </a:p>
        </p:txBody>
      </p:sp>
      <p:pic>
        <p:nvPicPr>
          <p:cNvPr id="5" name="Content Placeholder 4" descr="11c.JP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ln w="28575" cmpd="sng">
            <a:solidFill>
              <a:srgbClr val="FFFFFF"/>
            </a:solidFill>
          </a:ln>
        </p:spPr>
      </p:pic>
    </p:spTree>
    <p:extLst>
      <p:ext uri="{BB962C8B-B14F-4D97-AF65-F5344CB8AC3E}">
        <p14:creationId xmlns:p14="http://schemas.microsoft.com/office/powerpoint/2010/main" val="4198955359"/>
      </p:ext>
    </p:extLst>
  </p:cSld>
  <p:clrMapOvr>
    <a:masterClrMapping/>
  </p:clrMapOvr>
</p:sld>
</file>

<file path=ppt/theme/theme1.xml><?xml version="1.0" encoding="utf-8"?>
<a:theme xmlns:a="http://schemas.openxmlformats.org/drawingml/2006/main" name="untitled 1">
  <a:themeElements>
    <a:clrScheme name="">
      <a:dk1>
        <a:srgbClr val="000000"/>
      </a:dk1>
      <a:lt1>
        <a:srgbClr val="005400"/>
      </a:lt1>
      <a:dk2>
        <a:srgbClr val="000000"/>
      </a:dk2>
      <a:lt2>
        <a:srgbClr val="919191"/>
      </a:lt2>
      <a:accent1>
        <a:srgbClr val="618FFD"/>
      </a:accent1>
      <a:accent2>
        <a:srgbClr val="00AE00"/>
      </a:accent2>
      <a:accent3>
        <a:srgbClr val="AAB3AA"/>
      </a:accent3>
      <a:accent4>
        <a:srgbClr val="000000"/>
      </a:accent4>
      <a:accent5>
        <a:srgbClr val="B7C6FE"/>
      </a:accent5>
      <a:accent6>
        <a:srgbClr val="009D00"/>
      </a:accent6>
      <a:hlink>
        <a:srgbClr val="FC0128"/>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smtClean="0">
            <a:ln>
              <a:noFill/>
            </a:ln>
            <a:solidFill>
              <a:srgbClr val="F8F8F8"/>
            </a:solidFill>
            <a:effectLst/>
            <a:latin typeface="Helvetica" pitchFamily="8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smtClean="0">
            <a:ln>
              <a:noFill/>
            </a:ln>
            <a:solidFill>
              <a:srgbClr val="F8F8F8"/>
            </a:solidFill>
            <a:effectLst/>
            <a:latin typeface="Helvetica" pitchFamily="84"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BIOTA:Desktop Folder:slide template</Template>
  <TotalTime>10622</TotalTime>
  <Pages>48</Pages>
  <Words>1246</Words>
  <Application>Microsoft Office PowerPoint</Application>
  <PresentationFormat>On-screen Show (4:3)</PresentationFormat>
  <Paragraphs>127</Paragraphs>
  <Slides>46</Slides>
  <Notes>38</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Helvetica</vt:lpstr>
      <vt:lpstr>Arial</vt:lpstr>
      <vt:lpstr>Times</vt:lpstr>
      <vt:lpstr>MS PGothic</vt:lpstr>
      <vt:lpstr>untitled 1</vt:lpstr>
      <vt:lpstr>The Luquillo LTER A Tour in Pictures</vt:lpstr>
      <vt:lpstr>Field Station Road</vt:lpstr>
      <vt:lpstr>Field Station Road</vt:lpstr>
      <vt:lpstr>Field Station Road</vt:lpstr>
      <vt:lpstr>Driveway to Field Station</vt:lpstr>
      <vt:lpstr>Driveway to Field Station</vt:lpstr>
      <vt:lpstr>El Verde Field Station</vt:lpstr>
      <vt:lpstr>El Verde Field Station</vt:lpstr>
      <vt:lpstr>El Verde Field Station</vt:lpstr>
      <vt:lpstr>El Verde Field Station</vt:lpstr>
      <vt:lpstr>Rain</vt:lpstr>
      <vt:lpstr>And rain…</vt:lpstr>
      <vt:lpstr>More rain…</vt:lpstr>
      <vt:lpstr>Lots and lots and lots of rain…</vt:lpstr>
      <vt:lpstr>El Verde Field Station</vt:lpstr>
      <vt:lpstr>Beginning of trail into the Forest</vt:lpstr>
      <vt:lpstr>Trail to the Big Grid</vt:lpstr>
      <vt:lpstr>Trail to the Big Grid</vt:lpstr>
      <vt:lpstr>Walking in the Forest</vt:lpstr>
      <vt:lpstr>Walking in the Forest</vt:lpstr>
      <vt:lpstr>Grid Points</vt:lpstr>
      <vt:lpstr>Hurricane Maria</vt:lpstr>
      <vt:lpstr>Hurricane Damage</vt:lpstr>
      <vt:lpstr>Hurricane Damage</vt:lpstr>
      <vt:lpstr>View from the lab, July 2018</vt:lpstr>
      <vt:lpstr>Regrowth started very quickly</vt:lpstr>
      <vt:lpstr>Day Work</vt:lpstr>
      <vt:lpstr>Night Work</vt:lpstr>
      <vt:lpstr>Night Surveys</vt:lpstr>
      <vt:lpstr>Night Surveys</vt:lpstr>
      <vt:lpstr>Night Surveys</vt:lpstr>
      <vt:lpstr>Night Surveys</vt:lpstr>
      <vt:lpstr>Night Surveys</vt:lpstr>
      <vt:lpstr>The Data Book</vt:lpstr>
      <vt:lpstr>Gastropods</vt:lpstr>
      <vt:lpstr>Rainforest at Night</vt:lpstr>
      <vt:lpstr>Rainforest at Night</vt:lpstr>
      <vt:lpstr>Rainforest at Night</vt:lpstr>
      <vt:lpstr>Rainforest at Night</vt:lpstr>
      <vt:lpstr>PowerPoint Presentation</vt:lpstr>
      <vt:lpstr>Rainforest at Night</vt:lpstr>
      <vt:lpstr>Rainforest at Night</vt:lpstr>
      <vt:lpstr>Other Fun</vt:lpstr>
      <vt:lpstr>Other Fun</vt:lpstr>
      <vt:lpstr>Other Fun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SEMINAR.Jan98</dc:title>
  <dc:creator>Michael R. Willig</dc:creator>
  <cp:lastModifiedBy>Presley, Steven</cp:lastModifiedBy>
  <cp:revision>475</cp:revision>
  <cp:lastPrinted>2003-06-14T22:58:15Z</cp:lastPrinted>
  <dcterms:created xsi:type="dcterms:W3CDTF">1998-01-19T15:30:16Z</dcterms:created>
  <dcterms:modified xsi:type="dcterms:W3CDTF">2023-04-20T18:43:51Z</dcterms:modified>
</cp:coreProperties>
</file>